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8288000" cy="10287000"/>
  <p:notesSz cx="6858000" cy="9144000"/>
  <p:embeddedFontLst>
    <p:embeddedFont>
      <p:font typeface="Brittany" panose="020B0604020202020204" charset="0"/>
      <p:regular r:id="rId34"/>
    </p:embeddedFont>
    <p:embeddedFont>
      <p:font typeface="Canva Sans Bold" panose="020B0604020202020204" charset="0"/>
      <p:regular r:id="rId35"/>
    </p:embeddedFont>
    <p:embeddedFont>
      <p:font typeface="Gagalin" panose="020B0604020202020204" charset="0"/>
      <p:regular r:id="rId36"/>
    </p:embeddedFont>
    <p:embeddedFont>
      <p:font typeface="Inter" panose="020B0604020202020204" charset="0"/>
      <p:regular r:id="rId37"/>
    </p:embeddedFont>
    <p:embeddedFont>
      <p:font typeface="Inter Bold"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90" y="32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Title I will also be moving to this process.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Please let the charters know they must reimburse 3289 before the Thanksgiving holidays. Once 3289 closes in January 2026, schools will be able to reimburse 3288 which was awarded last week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png"/><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sp>
        <p:nvSpPr>
          <p:cNvPr id="2" name="TextBox 2"/>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1</a:t>
            </a:r>
          </a:p>
        </p:txBody>
      </p:sp>
      <p:sp>
        <p:nvSpPr>
          <p:cNvPr id="3" name="TextBox 3"/>
          <p:cNvSpPr txBox="1"/>
          <p:nvPr/>
        </p:nvSpPr>
        <p:spPr>
          <a:xfrm>
            <a:off x="1028700" y="1200150"/>
            <a:ext cx="9510972" cy="2510790"/>
          </a:xfrm>
          <a:prstGeom prst="rect">
            <a:avLst/>
          </a:prstGeom>
        </p:spPr>
        <p:txBody>
          <a:bodyPr lIns="0" tIns="0" rIns="0" bIns="0" rtlCol="0" anchor="t">
            <a:spAutoFit/>
          </a:bodyPr>
          <a:lstStyle/>
          <a:p>
            <a:pPr algn="l">
              <a:lnSpc>
                <a:spcPts val="9600"/>
              </a:lnSpc>
            </a:pPr>
            <a:r>
              <a:rPr lang="en-US" sz="9600">
                <a:solidFill>
                  <a:srgbClr val="0C173C"/>
                </a:solidFill>
                <a:latin typeface="Gagalin"/>
                <a:ea typeface="Gagalin"/>
                <a:cs typeface="Gagalin"/>
                <a:sym typeface="Gagalin"/>
              </a:rPr>
              <a:t>Charter school</a:t>
            </a:r>
          </a:p>
          <a:p>
            <a:pPr marL="0" lvl="0" indent="0" algn="l">
              <a:lnSpc>
                <a:spcPts val="9600"/>
              </a:lnSpc>
            </a:pPr>
            <a:r>
              <a:rPr lang="en-US" sz="9600">
                <a:solidFill>
                  <a:srgbClr val="0C173C"/>
                </a:solidFill>
                <a:latin typeface="Gagalin"/>
                <a:ea typeface="Gagalin"/>
                <a:cs typeface="Gagalin"/>
                <a:sym typeface="Gagalin"/>
              </a:rPr>
              <a:t>updates</a:t>
            </a:r>
          </a:p>
        </p:txBody>
      </p:sp>
      <p:sp>
        <p:nvSpPr>
          <p:cNvPr id="4" name="AutoShape 4"/>
          <p:cNvSpPr/>
          <p:nvPr/>
        </p:nvSpPr>
        <p:spPr>
          <a:xfrm>
            <a:off x="1028700" y="8423996"/>
            <a:ext cx="8267000" cy="0"/>
          </a:xfrm>
          <a:prstGeom prst="line">
            <a:avLst/>
          </a:prstGeom>
          <a:ln w="28575" cap="flat">
            <a:solidFill>
              <a:srgbClr val="0C173C"/>
            </a:solidFill>
            <a:prstDash val="solid"/>
            <a:headEnd type="none" w="sm" len="sm"/>
            <a:tailEnd type="none" w="sm" len="sm"/>
          </a:ln>
        </p:spPr>
      </p:sp>
      <p:grpSp>
        <p:nvGrpSpPr>
          <p:cNvPr id="5" name="Group 5"/>
          <p:cNvGrpSpPr/>
          <p:nvPr/>
        </p:nvGrpSpPr>
        <p:grpSpPr>
          <a:xfrm>
            <a:off x="10432484" y="1028700"/>
            <a:ext cx="6826816" cy="8229600"/>
            <a:chOff x="0" y="0"/>
            <a:chExt cx="1057652" cy="1274980"/>
          </a:xfrm>
        </p:grpSpPr>
        <p:sp>
          <p:nvSpPr>
            <p:cNvPr id="6" name="Freeform 6"/>
            <p:cNvSpPr/>
            <p:nvPr/>
          </p:nvSpPr>
          <p:spPr>
            <a:xfrm>
              <a:off x="0" y="0"/>
              <a:ext cx="1057652" cy="1274980"/>
            </a:xfrm>
            <a:custGeom>
              <a:avLst/>
              <a:gdLst/>
              <a:ahLst/>
              <a:cxnLst/>
              <a:rect l="l" t="t" r="r" b="b"/>
              <a:pathLst>
                <a:path w="1057652" h="1274980">
                  <a:moveTo>
                    <a:pt x="0" y="0"/>
                  </a:moveTo>
                  <a:lnTo>
                    <a:pt x="1057652" y="0"/>
                  </a:lnTo>
                  <a:lnTo>
                    <a:pt x="1057652" y="1274980"/>
                  </a:lnTo>
                  <a:lnTo>
                    <a:pt x="0" y="1274980"/>
                  </a:lnTo>
                  <a:close/>
                </a:path>
              </a:pathLst>
            </a:custGeom>
            <a:blipFill>
              <a:blip r:embed="rId2"/>
              <a:stretch>
                <a:fillRect l="-40298" r="-40298"/>
              </a:stretch>
            </a:blipFill>
          </p:spPr>
        </p:sp>
      </p:grpSp>
      <p:sp>
        <p:nvSpPr>
          <p:cNvPr id="7" name="TextBox 7"/>
          <p:cNvSpPr txBox="1"/>
          <p:nvPr/>
        </p:nvSpPr>
        <p:spPr>
          <a:xfrm>
            <a:off x="1028700" y="7591850"/>
            <a:ext cx="9510972" cy="694070"/>
          </a:xfrm>
          <a:prstGeom prst="rect">
            <a:avLst/>
          </a:prstGeom>
        </p:spPr>
        <p:txBody>
          <a:bodyPr lIns="0" tIns="0" rIns="0" bIns="0" rtlCol="0" anchor="t">
            <a:spAutoFit/>
          </a:bodyPr>
          <a:lstStyle/>
          <a:p>
            <a:pPr marL="0" lvl="0" indent="0" algn="l">
              <a:lnSpc>
                <a:spcPts val="5200"/>
              </a:lnSpc>
            </a:pPr>
            <a:r>
              <a:rPr lang="en-US" sz="5200">
                <a:solidFill>
                  <a:srgbClr val="0C173C"/>
                </a:solidFill>
                <a:latin typeface="Gagalin"/>
                <a:ea typeface="Gagalin"/>
                <a:cs typeface="Gagalin"/>
                <a:sym typeface="Gagalin"/>
              </a:rPr>
              <a:t>Quarter 1 </a:t>
            </a:r>
          </a:p>
        </p:txBody>
      </p:sp>
      <p:sp>
        <p:nvSpPr>
          <p:cNvPr id="8" name="TextBox 8"/>
          <p:cNvSpPr txBox="1"/>
          <p:nvPr/>
        </p:nvSpPr>
        <p:spPr>
          <a:xfrm>
            <a:off x="1028700" y="8657358"/>
            <a:ext cx="9510972" cy="694070"/>
          </a:xfrm>
          <a:prstGeom prst="rect">
            <a:avLst/>
          </a:prstGeom>
        </p:spPr>
        <p:txBody>
          <a:bodyPr lIns="0" tIns="0" rIns="0" bIns="0" rtlCol="0" anchor="t">
            <a:spAutoFit/>
          </a:bodyPr>
          <a:lstStyle/>
          <a:p>
            <a:pPr marL="0" lvl="0" indent="0" algn="l">
              <a:lnSpc>
                <a:spcPts val="5200"/>
              </a:lnSpc>
            </a:pPr>
            <a:r>
              <a:rPr lang="en-US" sz="5200">
                <a:solidFill>
                  <a:srgbClr val="0C173C"/>
                </a:solidFill>
                <a:latin typeface="Gagalin"/>
                <a:ea typeface="Gagalin"/>
                <a:cs typeface="Gagalin"/>
                <a:sym typeface="Gagalin"/>
              </a:rPr>
              <a:t>September 11,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173C"/>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FFD145"/>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173675" y="2649359"/>
            <a:ext cx="694715" cy="695874"/>
          </a:xfrm>
          <a:custGeom>
            <a:avLst/>
            <a:gdLst/>
            <a:ahLst/>
            <a:cxnLst/>
            <a:rect l="l" t="t" r="r" b="b"/>
            <a:pathLst>
              <a:path w="694715" h="695874">
                <a:moveTo>
                  <a:pt x="0" y="0"/>
                </a:moveTo>
                <a:lnTo>
                  <a:pt x="694714" y="0"/>
                </a:lnTo>
                <a:lnTo>
                  <a:pt x="694714" y="695874"/>
                </a:lnTo>
                <a:lnTo>
                  <a:pt x="0" y="695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028700" y="468630"/>
            <a:ext cx="13992109" cy="1291590"/>
          </a:xfrm>
          <a:prstGeom prst="rect">
            <a:avLst/>
          </a:prstGeom>
        </p:spPr>
        <p:txBody>
          <a:bodyPr lIns="0" tIns="0" rIns="0" bIns="0" rtlCol="0" anchor="t">
            <a:spAutoFit/>
          </a:bodyPr>
          <a:lstStyle/>
          <a:p>
            <a:pPr marL="0" lvl="0" indent="0" algn="l">
              <a:lnSpc>
                <a:spcPts val="9600"/>
              </a:lnSpc>
            </a:pPr>
            <a:r>
              <a:rPr lang="en-US" sz="9600">
                <a:solidFill>
                  <a:srgbClr val="0C173C"/>
                </a:solidFill>
                <a:latin typeface="Gagalin"/>
                <a:ea typeface="Gagalin"/>
                <a:cs typeface="Gagalin"/>
                <a:sym typeface="Gagalin"/>
              </a:rPr>
              <a:t>Reimbursement Hangups</a:t>
            </a:r>
          </a:p>
        </p:txBody>
      </p:sp>
      <p:grpSp>
        <p:nvGrpSpPr>
          <p:cNvPr id="7" name="Group 7"/>
          <p:cNvGrpSpPr/>
          <p:nvPr/>
        </p:nvGrpSpPr>
        <p:grpSpPr>
          <a:xfrm>
            <a:off x="2284110" y="2759972"/>
            <a:ext cx="7820852" cy="6185214"/>
            <a:chOff x="0" y="0"/>
            <a:chExt cx="10427803" cy="8246952"/>
          </a:xfrm>
        </p:grpSpPr>
        <p:sp>
          <p:nvSpPr>
            <p:cNvPr id="8" name="TextBox 8"/>
            <p:cNvSpPr txBox="1"/>
            <p:nvPr/>
          </p:nvSpPr>
          <p:spPr>
            <a:xfrm>
              <a:off x="0" y="1568572"/>
              <a:ext cx="10427803" cy="1381125"/>
            </a:xfrm>
            <a:prstGeom prst="rect">
              <a:avLst/>
            </a:prstGeom>
          </p:spPr>
          <p:txBody>
            <a:bodyPr lIns="0" tIns="0" rIns="0" bIns="0" rtlCol="0" anchor="t">
              <a:spAutoFit/>
            </a:bodyPr>
            <a:lstStyle/>
            <a:p>
              <a:pPr marL="0" lvl="1" indent="0" algn="l">
                <a:lnSpc>
                  <a:spcPts val="4079"/>
                </a:lnSpc>
                <a:spcBef>
                  <a:spcPct val="0"/>
                </a:spcBef>
              </a:pPr>
              <a:r>
                <a:rPr lang="en-US" sz="3399" b="1">
                  <a:solidFill>
                    <a:srgbClr val="FED71A"/>
                  </a:solidFill>
                  <a:latin typeface="Inter Bold"/>
                  <a:ea typeface="Inter Bold"/>
                  <a:cs typeface="Inter Bold"/>
                  <a:sym typeface="Inter Bold"/>
                </a:rPr>
                <a:t>Addition - </a:t>
              </a:r>
              <a:r>
                <a:rPr lang="en-US" sz="3399">
                  <a:solidFill>
                    <a:srgbClr val="FED71A"/>
                  </a:solidFill>
                  <a:latin typeface="Inter"/>
                  <a:ea typeface="Inter"/>
                  <a:cs typeface="Inter"/>
                  <a:sym typeface="Inter"/>
                </a:rPr>
                <a:t>Total amount on itemized spreadsheet</a:t>
              </a:r>
            </a:p>
          </p:txBody>
        </p:sp>
        <p:sp>
          <p:nvSpPr>
            <p:cNvPr id="9" name="TextBox 9"/>
            <p:cNvSpPr txBox="1"/>
            <p:nvPr/>
          </p:nvSpPr>
          <p:spPr>
            <a:xfrm>
              <a:off x="0" y="-9525"/>
              <a:ext cx="10427803" cy="695325"/>
            </a:xfrm>
            <a:prstGeom prst="rect">
              <a:avLst/>
            </a:prstGeom>
          </p:spPr>
          <p:txBody>
            <a:bodyPr lIns="0" tIns="0" rIns="0" bIns="0" rtlCol="0" anchor="t">
              <a:spAutoFit/>
            </a:bodyPr>
            <a:lstStyle/>
            <a:p>
              <a:pPr marL="0" lvl="1" indent="0" algn="l">
                <a:lnSpc>
                  <a:spcPts val="4079"/>
                </a:lnSpc>
                <a:spcBef>
                  <a:spcPct val="0"/>
                </a:spcBef>
              </a:pPr>
              <a:r>
                <a:rPr lang="en-US" sz="3399" b="1">
                  <a:solidFill>
                    <a:srgbClr val="FED71A"/>
                  </a:solidFill>
                  <a:latin typeface="Inter Bold"/>
                  <a:ea typeface="Inter Bold"/>
                  <a:cs typeface="Inter Bold"/>
                  <a:sym typeface="Inter Bold"/>
                </a:rPr>
                <a:t>Bank Back Up- </a:t>
              </a:r>
              <a:r>
                <a:rPr lang="en-US" sz="3399">
                  <a:solidFill>
                    <a:srgbClr val="FED71A"/>
                  </a:solidFill>
                  <a:latin typeface="Inter"/>
                  <a:ea typeface="Inter"/>
                  <a:cs typeface="Inter"/>
                  <a:sym typeface="Inter"/>
                </a:rPr>
                <a:t>partial months</a:t>
              </a:r>
            </a:p>
          </p:txBody>
        </p:sp>
        <p:sp>
          <p:nvSpPr>
            <p:cNvPr id="10" name="TextBox 10"/>
            <p:cNvSpPr txBox="1"/>
            <p:nvPr/>
          </p:nvSpPr>
          <p:spPr>
            <a:xfrm>
              <a:off x="0" y="3447703"/>
              <a:ext cx="10427803" cy="1381125"/>
            </a:xfrm>
            <a:prstGeom prst="rect">
              <a:avLst/>
            </a:prstGeom>
          </p:spPr>
          <p:txBody>
            <a:bodyPr lIns="0" tIns="0" rIns="0" bIns="0" rtlCol="0" anchor="t">
              <a:spAutoFit/>
            </a:bodyPr>
            <a:lstStyle/>
            <a:p>
              <a:pPr marL="0" lvl="1" indent="0" algn="l">
                <a:lnSpc>
                  <a:spcPts val="4079"/>
                </a:lnSpc>
                <a:spcBef>
                  <a:spcPct val="0"/>
                </a:spcBef>
              </a:pPr>
              <a:r>
                <a:rPr lang="en-US" sz="3399" b="1">
                  <a:solidFill>
                    <a:srgbClr val="FED71A"/>
                  </a:solidFill>
                  <a:latin typeface="Inter Bold"/>
                  <a:ea typeface="Inter Bold"/>
                  <a:cs typeface="Inter Bold"/>
                  <a:sym typeface="Inter Bold"/>
                </a:rPr>
                <a:t>Tax - </a:t>
              </a:r>
              <a:r>
                <a:rPr lang="en-US" sz="3399">
                  <a:solidFill>
                    <a:srgbClr val="FED71A"/>
                  </a:solidFill>
                  <a:latin typeface="Inter"/>
                  <a:ea typeface="Inter"/>
                  <a:cs typeface="Inter"/>
                  <a:sym typeface="Inter"/>
                </a:rPr>
                <a:t>Not removed on purchases, receipts, etc. </a:t>
              </a:r>
            </a:p>
          </p:txBody>
        </p:sp>
        <p:sp>
          <p:nvSpPr>
            <p:cNvPr id="11" name="TextBox 11"/>
            <p:cNvSpPr txBox="1"/>
            <p:nvPr/>
          </p:nvSpPr>
          <p:spPr>
            <a:xfrm>
              <a:off x="0" y="5498400"/>
              <a:ext cx="10427803" cy="695325"/>
            </a:xfrm>
            <a:prstGeom prst="rect">
              <a:avLst/>
            </a:prstGeom>
          </p:spPr>
          <p:txBody>
            <a:bodyPr lIns="0" tIns="0" rIns="0" bIns="0" rtlCol="0" anchor="t">
              <a:spAutoFit/>
            </a:bodyPr>
            <a:lstStyle/>
            <a:p>
              <a:pPr marL="0" lvl="1" indent="0" algn="l">
                <a:lnSpc>
                  <a:spcPts val="4079"/>
                </a:lnSpc>
                <a:spcBef>
                  <a:spcPct val="0"/>
                </a:spcBef>
              </a:pPr>
              <a:r>
                <a:rPr lang="en-US" sz="3399" b="1">
                  <a:solidFill>
                    <a:srgbClr val="FED71A"/>
                  </a:solidFill>
                  <a:latin typeface="Inter Bold"/>
                  <a:ea typeface="Inter Bold"/>
                  <a:cs typeface="Inter Bold"/>
                  <a:sym typeface="Inter Bold"/>
                </a:rPr>
                <a:t>Frequency - </a:t>
              </a:r>
              <a:r>
                <a:rPr lang="en-US" sz="3399">
                  <a:solidFill>
                    <a:srgbClr val="FED71A"/>
                  </a:solidFill>
                  <a:latin typeface="Inter"/>
                  <a:ea typeface="Inter"/>
                  <a:cs typeface="Inter"/>
                  <a:sym typeface="Inter"/>
                </a:rPr>
                <a:t>Combining many months</a:t>
              </a:r>
            </a:p>
          </p:txBody>
        </p:sp>
        <p:sp>
          <p:nvSpPr>
            <p:cNvPr id="12" name="TextBox 12"/>
            <p:cNvSpPr txBox="1"/>
            <p:nvPr/>
          </p:nvSpPr>
          <p:spPr>
            <a:xfrm>
              <a:off x="0" y="6865827"/>
              <a:ext cx="10427803" cy="1381125"/>
            </a:xfrm>
            <a:prstGeom prst="rect">
              <a:avLst/>
            </a:prstGeom>
          </p:spPr>
          <p:txBody>
            <a:bodyPr lIns="0" tIns="0" rIns="0" bIns="0" rtlCol="0" anchor="t">
              <a:spAutoFit/>
            </a:bodyPr>
            <a:lstStyle/>
            <a:p>
              <a:pPr marL="0" lvl="1" indent="0" algn="l">
                <a:lnSpc>
                  <a:spcPts val="4079"/>
                </a:lnSpc>
                <a:spcBef>
                  <a:spcPct val="0"/>
                </a:spcBef>
              </a:pPr>
              <a:r>
                <a:rPr lang="en-US" sz="3399" b="1">
                  <a:solidFill>
                    <a:srgbClr val="FED71A"/>
                  </a:solidFill>
                  <a:latin typeface="Inter Bold"/>
                  <a:ea typeface="Inter Bold"/>
                  <a:cs typeface="Inter Bold"/>
                  <a:sym typeface="Inter Bold"/>
                </a:rPr>
                <a:t>Overabundance - </a:t>
              </a:r>
              <a:r>
                <a:rPr lang="en-US" sz="3399">
                  <a:solidFill>
                    <a:srgbClr val="FED71A"/>
                  </a:solidFill>
                  <a:latin typeface="Inter"/>
                  <a:ea typeface="Inter"/>
                  <a:cs typeface="Inter"/>
                  <a:sym typeface="Inter"/>
                </a:rPr>
                <a:t>Too much unnecessary back-up documentation</a:t>
              </a:r>
            </a:p>
          </p:txBody>
        </p:sp>
      </p:grpSp>
      <p:sp>
        <p:nvSpPr>
          <p:cNvPr id="13" name="Freeform 13"/>
          <p:cNvSpPr/>
          <p:nvPr/>
        </p:nvSpPr>
        <p:spPr>
          <a:xfrm>
            <a:off x="1173675" y="8007332"/>
            <a:ext cx="694715" cy="695874"/>
          </a:xfrm>
          <a:custGeom>
            <a:avLst/>
            <a:gdLst/>
            <a:ahLst/>
            <a:cxnLst/>
            <a:rect l="l" t="t" r="r" b="b"/>
            <a:pathLst>
              <a:path w="694715" h="695874">
                <a:moveTo>
                  <a:pt x="0" y="0"/>
                </a:moveTo>
                <a:lnTo>
                  <a:pt x="694714" y="0"/>
                </a:lnTo>
                <a:lnTo>
                  <a:pt x="694714" y="695874"/>
                </a:lnTo>
                <a:lnTo>
                  <a:pt x="0" y="695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1173675" y="3844685"/>
            <a:ext cx="694715" cy="695874"/>
          </a:xfrm>
          <a:custGeom>
            <a:avLst/>
            <a:gdLst/>
            <a:ahLst/>
            <a:cxnLst/>
            <a:rect l="l" t="t" r="r" b="b"/>
            <a:pathLst>
              <a:path w="694715" h="695874">
                <a:moveTo>
                  <a:pt x="0" y="0"/>
                </a:moveTo>
                <a:lnTo>
                  <a:pt x="694714" y="0"/>
                </a:lnTo>
                <a:lnTo>
                  <a:pt x="694714" y="695874"/>
                </a:lnTo>
                <a:lnTo>
                  <a:pt x="0" y="695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173675" y="6816157"/>
            <a:ext cx="694715" cy="695874"/>
          </a:xfrm>
          <a:custGeom>
            <a:avLst/>
            <a:gdLst/>
            <a:ahLst/>
            <a:cxnLst/>
            <a:rect l="l" t="t" r="r" b="b"/>
            <a:pathLst>
              <a:path w="694715" h="695874">
                <a:moveTo>
                  <a:pt x="0" y="0"/>
                </a:moveTo>
                <a:lnTo>
                  <a:pt x="694714" y="0"/>
                </a:lnTo>
                <a:lnTo>
                  <a:pt x="694714" y="695875"/>
                </a:lnTo>
                <a:lnTo>
                  <a:pt x="0" y="6958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16"/>
          <p:cNvSpPr/>
          <p:nvPr/>
        </p:nvSpPr>
        <p:spPr>
          <a:xfrm>
            <a:off x="1173675" y="5330421"/>
            <a:ext cx="694715" cy="695874"/>
          </a:xfrm>
          <a:custGeom>
            <a:avLst/>
            <a:gdLst/>
            <a:ahLst/>
            <a:cxnLst/>
            <a:rect l="l" t="t" r="r" b="b"/>
            <a:pathLst>
              <a:path w="694715" h="695874">
                <a:moveTo>
                  <a:pt x="0" y="0"/>
                </a:moveTo>
                <a:lnTo>
                  <a:pt x="694714" y="0"/>
                </a:lnTo>
                <a:lnTo>
                  <a:pt x="694714" y="695874"/>
                </a:lnTo>
                <a:lnTo>
                  <a:pt x="0" y="6958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C173C"/>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FFD145"/>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4076830" y="1373526"/>
            <a:ext cx="4014182" cy="3478527"/>
          </a:xfrm>
          <a:custGeom>
            <a:avLst/>
            <a:gdLst/>
            <a:ahLst/>
            <a:cxnLst/>
            <a:rect l="l" t="t" r="r" b="b"/>
            <a:pathLst>
              <a:path w="4014182" h="3478527">
                <a:moveTo>
                  <a:pt x="0" y="0"/>
                </a:moveTo>
                <a:lnTo>
                  <a:pt x="4014182" y="0"/>
                </a:lnTo>
                <a:lnTo>
                  <a:pt x="4014182" y="3478527"/>
                </a:lnTo>
                <a:lnTo>
                  <a:pt x="0" y="3478527"/>
                </a:lnTo>
                <a:lnTo>
                  <a:pt x="0" y="0"/>
                </a:lnTo>
                <a:close/>
              </a:path>
            </a:pathLst>
          </a:custGeom>
          <a:blipFill>
            <a:blip r:embed="rId2"/>
            <a:stretch>
              <a:fillRect/>
            </a:stretch>
          </a:blipFill>
        </p:spPr>
      </p:sp>
      <p:sp>
        <p:nvSpPr>
          <p:cNvPr id="6" name="TextBox 6"/>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11</a:t>
            </a:r>
          </a:p>
        </p:txBody>
      </p:sp>
      <p:sp>
        <p:nvSpPr>
          <p:cNvPr id="7" name="TextBox 7"/>
          <p:cNvSpPr txBox="1"/>
          <p:nvPr/>
        </p:nvSpPr>
        <p:spPr>
          <a:xfrm>
            <a:off x="1028700" y="230502"/>
            <a:ext cx="16230600" cy="1434471"/>
          </a:xfrm>
          <a:prstGeom prst="rect">
            <a:avLst/>
          </a:prstGeom>
        </p:spPr>
        <p:txBody>
          <a:bodyPr lIns="0" tIns="0" rIns="0" bIns="0" rtlCol="0" anchor="t">
            <a:spAutoFit/>
          </a:bodyPr>
          <a:lstStyle/>
          <a:p>
            <a:pPr algn="l">
              <a:lnSpc>
                <a:spcPts val="11759"/>
              </a:lnSpc>
            </a:pPr>
            <a:r>
              <a:rPr lang="en-US" sz="8399">
                <a:solidFill>
                  <a:srgbClr val="0C173C"/>
                </a:solidFill>
                <a:latin typeface="Gagalin"/>
                <a:ea typeface="Gagalin"/>
                <a:cs typeface="Gagalin"/>
                <a:sym typeface="Gagalin"/>
              </a:rPr>
              <a:t>Taggable Items</a:t>
            </a:r>
          </a:p>
        </p:txBody>
      </p:sp>
      <p:sp>
        <p:nvSpPr>
          <p:cNvPr id="8" name="TextBox 8"/>
          <p:cNvSpPr txBox="1"/>
          <p:nvPr/>
        </p:nvSpPr>
        <p:spPr>
          <a:xfrm>
            <a:off x="466197" y="2535560"/>
            <a:ext cx="13610633" cy="6668133"/>
          </a:xfrm>
          <a:prstGeom prst="rect">
            <a:avLst/>
          </a:prstGeom>
        </p:spPr>
        <p:txBody>
          <a:bodyPr lIns="0" tIns="0" rIns="0" bIns="0" rtlCol="0" anchor="t">
            <a:spAutoFit/>
          </a:bodyPr>
          <a:lstStyle/>
          <a:p>
            <a:pPr algn="l">
              <a:lnSpc>
                <a:spcPts val="3920"/>
              </a:lnSpc>
            </a:pPr>
            <a:r>
              <a:rPr lang="en-US" sz="2800">
                <a:solidFill>
                  <a:srgbClr val="FFFFFF"/>
                </a:solidFill>
                <a:latin typeface="Inter"/>
                <a:ea typeface="Inter"/>
                <a:cs typeface="Inter"/>
                <a:sym typeface="Inter"/>
              </a:rPr>
              <a:t>Please make sure that when you receive tags for taggable items that you complete the form that comes with them which provides us with the serial number. When this is returned to purchasing, they complete the asset in TERMS officially making it part of inventory and attached to the grant. </a:t>
            </a:r>
          </a:p>
          <a:p>
            <a:pPr algn="l">
              <a:lnSpc>
                <a:spcPts val="3920"/>
              </a:lnSpc>
            </a:pPr>
            <a:endParaRPr lang="en-US" sz="2800">
              <a:solidFill>
                <a:srgbClr val="FFFFFF"/>
              </a:solidFill>
              <a:latin typeface="Inter"/>
              <a:ea typeface="Inter"/>
              <a:cs typeface="Inter"/>
              <a:sym typeface="Inter"/>
            </a:endParaRPr>
          </a:p>
          <a:p>
            <a:pPr algn="l">
              <a:lnSpc>
                <a:spcPts val="3920"/>
              </a:lnSpc>
            </a:pPr>
            <a:r>
              <a:rPr lang="en-US" sz="2800">
                <a:solidFill>
                  <a:srgbClr val="FFFFFF"/>
                </a:solidFill>
                <a:latin typeface="Inter"/>
                <a:ea typeface="Inter"/>
                <a:cs typeface="Inter"/>
                <a:sym typeface="Inter"/>
              </a:rPr>
              <a:t>We need these forms ASAP and will now be making a follow up request as part of the process every time.</a:t>
            </a:r>
          </a:p>
          <a:p>
            <a:pPr algn="l">
              <a:lnSpc>
                <a:spcPts val="3360"/>
              </a:lnSpc>
            </a:pPr>
            <a:endParaRPr lang="en-US" sz="2800">
              <a:solidFill>
                <a:srgbClr val="FFFFFF"/>
              </a:solidFill>
              <a:latin typeface="Inter"/>
              <a:ea typeface="Inter"/>
              <a:cs typeface="Inter"/>
              <a:sym typeface="Inter"/>
            </a:endParaRPr>
          </a:p>
          <a:p>
            <a:pPr algn="l">
              <a:lnSpc>
                <a:spcPts val="3360"/>
              </a:lnSpc>
            </a:pPr>
            <a:endParaRPr lang="en-US" sz="2800">
              <a:solidFill>
                <a:srgbClr val="FFFFFF"/>
              </a:solidFill>
              <a:latin typeface="Inter"/>
              <a:ea typeface="Inter"/>
              <a:cs typeface="Inter"/>
              <a:sym typeface="Inter"/>
            </a:endParaRPr>
          </a:p>
          <a:p>
            <a:pPr algn="l">
              <a:lnSpc>
                <a:spcPts val="3360"/>
              </a:lnSpc>
            </a:pPr>
            <a:endParaRPr lang="en-US" sz="2800">
              <a:solidFill>
                <a:srgbClr val="FFFFFF"/>
              </a:solidFill>
              <a:latin typeface="Inter"/>
              <a:ea typeface="Inter"/>
              <a:cs typeface="Inter"/>
              <a:sym typeface="Inter"/>
            </a:endParaRPr>
          </a:p>
          <a:p>
            <a:pPr algn="l">
              <a:lnSpc>
                <a:spcPts val="3360"/>
              </a:lnSpc>
            </a:pPr>
            <a:endParaRPr lang="en-US" sz="2800">
              <a:solidFill>
                <a:srgbClr val="FFFFFF"/>
              </a:solidFill>
              <a:latin typeface="Inter"/>
              <a:ea typeface="Inter"/>
              <a:cs typeface="Inter"/>
              <a:sym typeface="Inter"/>
            </a:endParaRPr>
          </a:p>
          <a:p>
            <a:pPr algn="l">
              <a:lnSpc>
                <a:spcPts val="3360"/>
              </a:lnSpc>
            </a:pPr>
            <a:endParaRPr lang="en-US" sz="2800">
              <a:solidFill>
                <a:srgbClr val="FFFFFF"/>
              </a:solidFill>
              <a:latin typeface="Inter"/>
              <a:ea typeface="Inter"/>
              <a:cs typeface="Inter"/>
              <a:sym typeface="Inter"/>
            </a:endParaRPr>
          </a:p>
          <a:p>
            <a:pPr algn="l">
              <a:lnSpc>
                <a:spcPts val="5460"/>
              </a:lnSpc>
            </a:pPr>
            <a:r>
              <a:rPr lang="en-US" sz="3900" b="1">
                <a:solidFill>
                  <a:srgbClr val="FFFFFF"/>
                </a:solidFill>
                <a:latin typeface="Inter Bold"/>
                <a:ea typeface="Inter Bold"/>
                <a:cs typeface="Inter Bold"/>
                <a:sym typeface="Inter Bold"/>
              </a:rPr>
              <a:t>It’s NOT just a “checkmark” item - It’s really important!</a:t>
            </a:r>
          </a:p>
          <a:p>
            <a:pPr algn="l">
              <a:lnSpc>
                <a:spcPts val="3360"/>
              </a:lnSpc>
            </a:pPr>
            <a:endParaRPr lang="en-US" sz="3900" b="1">
              <a:solidFill>
                <a:srgbClr val="FFFFFF"/>
              </a:solidFill>
              <a:latin typeface="Inter Bold"/>
              <a:ea typeface="Inter Bold"/>
              <a:cs typeface="Inter Bold"/>
              <a:sym typeface="Inter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129026" cy="10592009"/>
            <a:chOff x="0" y="0"/>
            <a:chExt cx="1087480" cy="2789665"/>
          </a:xfrm>
        </p:grpSpPr>
        <p:sp>
          <p:nvSpPr>
            <p:cNvPr id="3" name="Freeform 3"/>
            <p:cNvSpPr/>
            <p:nvPr/>
          </p:nvSpPr>
          <p:spPr>
            <a:xfrm>
              <a:off x="0" y="0"/>
              <a:ext cx="1087480" cy="2789665"/>
            </a:xfrm>
            <a:custGeom>
              <a:avLst/>
              <a:gdLst/>
              <a:ahLst/>
              <a:cxnLst/>
              <a:rect l="l" t="t" r="r" b="b"/>
              <a:pathLst>
                <a:path w="1087480" h="2789665">
                  <a:moveTo>
                    <a:pt x="0" y="0"/>
                  </a:moveTo>
                  <a:lnTo>
                    <a:pt x="1087480" y="0"/>
                  </a:lnTo>
                  <a:lnTo>
                    <a:pt x="1087480" y="2789665"/>
                  </a:lnTo>
                  <a:lnTo>
                    <a:pt x="0" y="2789665"/>
                  </a:lnTo>
                  <a:close/>
                </a:path>
              </a:pathLst>
            </a:custGeom>
            <a:solidFill>
              <a:srgbClr val="FFD145"/>
            </a:solidFill>
          </p:spPr>
        </p:sp>
        <p:sp>
          <p:nvSpPr>
            <p:cNvPr id="4" name="TextBox 4"/>
            <p:cNvSpPr txBox="1"/>
            <p:nvPr/>
          </p:nvSpPr>
          <p:spPr>
            <a:xfrm>
              <a:off x="0" y="-38100"/>
              <a:ext cx="1087480" cy="2827765"/>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rot="-10800000">
            <a:off x="8348741" y="3752955"/>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DB92E"/>
            </a:solidFill>
          </p:spPr>
        </p:sp>
        <p:sp>
          <p:nvSpPr>
            <p:cNvPr id="7" name="TextBox 7"/>
            <p:cNvSpPr txBox="1"/>
            <p:nvPr/>
          </p:nvSpPr>
          <p:spPr>
            <a:xfrm>
              <a:off x="0" y="165100"/>
              <a:ext cx="711200" cy="444500"/>
            </a:xfrm>
            <a:prstGeom prst="rect">
              <a:avLst/>
            </a:prstGeom>
          </p:spPr>
          <p:txBody>
            <a:bodyPr lIns="50800" tIns="50800" rIns="50800" bIns="50800" rtlCol="0" anchor="ctr"/>
            <a:lstStyle/>
            <a:p>
              <a:pPr algn="ctr">
                <a:lnSpc>
                  <a:spcPts val="2520"/>
                </a:lnSpc>
              </a:pPr>
              <a:endParaRPr/>
            </a:p>
          </p:txBody>
        </p:sp>
      </p:grpSp>
      <p:grpSp>
        <p:nvGrpSpPr>
          <p:cNvPr id="8" name="Group 8"/>
          <p:cNvGrpSpPr/>
          <p:nvPr/>
        </p:nvGrpSpPr>
        <p:grpSpPr>
          <a:xfrm>
            <a:off x="4321938" y="5003726"/>
            <a:ext cx="4581682" cy="580795"/>
            <a:chOff x="0" y="0"/>
            <a:chExt cx="1206698" cy="152967"/>
          </a:xfrm>
        </p:grpSpPr>
        <p:sp>
          <p:nvSpPr>
            <p:cNvPr id="9" name="Freeform 9"/>
            <p:cNvSpPr/>
            <p:nvPr/>
          </p:nvSpPr>
          <p:spPr>
            <a:xfrm>
              <a:off x="0" y="0"/>
              <a:ext cx="1206698" cy="152967"/>
            </a:xfrm>
            <a:custGeom>
              <a:avLst/>
              <a:gdLst/>
              <a:ahLst/>
              <a:cxnLst/>
              <a:rect l="l" t="t" r="r" b="b"/>
              <a:pathLst>
                <a:path w="1206698" h="152967">
                  <a:moveTo>
                    <a:pt x="0" y="0"/>
                  </a:moveTo>
                  <a:lnTo>
                    <a:pt x="1206698" y="0"/>
                  </a:lnTo>
                  <a:lnTo>
                    <a:pt x="1206698" y="152967"/>
                  </a:lnTo>
                  <a:lnTo>
                    <a:pt x="0" y="152967"/>
                  </a:lnTo>
                  <a:close/>
                </a:path>
              </a:pathLst>
            </a:custGeom>
            <a:solidFill>
              <a:srgbClr val="FDB92E"/>
            </a:solidFill>
          </p:spPr>
        </p:sp>
        <p:sp>
          <p:nvSpPr>
            <p:cNvPr id="10" name="TextBox 10"/>
            <p:cNvSpPr txBox="1"/>
            <p:nvPr/>
          </p:nvSpPr>
          <p:spPr>
            <a:xfrm>
              <a:off x="0" y="-38100"/>
              <a:ext cx="1206698" cy="191067"/>
            </a:xfrm>
            <a:prstGeom prst="rect">
              <a:avLst/>
            </a:prstGeom>
          </p:spPr>
          <p:txBody>
            <a:bodyPr lIns="50800" tIns="50800" rIns="50800" bIns="50800" rtlCol="0" anchor="ctr"/>
            <a:lstStyle/>
            <a:p>
              <a:pPr algn="ctr">
                <a:lnSpc>
                  <a:spcPts val="2520"/>
                </a:lnSpc>
              </a:pPr>
              <a:endParaRPr/>
            </a:p>
          </p:txBody>
        </p:sp>
      </p:grpSp>
      <p:sp>
        <p:nvSpPr>
          <p:cNvPr id="11" name="TextBox 11"/>
          <p:cNvSpPr txBox="1"/>
          <p:nvPr/>
        </p:nvSpPr>
        <p:spPr>
          <a:xfrm>
            <a:off x="4529841" y="4994201"/>
            <a:ext cx="11575919" cy="495300"/>
          </a:xfrm>
          <a:prstGeom prst="rect">
            <a:avLst/>
          </a:prstGeom>
        </p:spPr>
        <p:txBody>
          <a:bodyPr lIns="0" tIns="0" rIns="0" bIns="0" rtlCol="0" anchor="t">
            <a:spAutoFit/>
          </a:bodyPr>
          <a:lstStyle/>
          <a:p>
            <a:pPr marL="0" lvl="0" indent="0" algn="just">
              <a:lnSpc>
                <a:spcPts val="3840"/>
              </a:lnSpc>
              <a:spcBef>
                <a:spcPct val="0"/>
              </a:spcBef>
            </a:pPr>
            <a:r>
              <a:rPr lang="en-US" sz="3200" b="1" u="sng" spc="32">
                <a:solidFill>
                  <a:srgbClr val="0C173C"/>
                </a:solidFill>
                <a:latin typeface="Inter Bold"/>
                <a:ea typeface="Inter Bold"/>
                <a:cs typeface="Inter Bold"/>
                <a:sym typeface="Inter Bold"/>
              </a:rPr>
              <a:t>Grant Specific</a:t>
            </a:r>
          </a:p>
        </p:txBody>
      </p:sp>
      <p:sp>
        <p:nvSpPr>
          <p:cNvPr id="12" name="TextBox 12"/>
          <p:cNvSpPr txBox="1"/>
          <p:nvPr/>
        </p:nvSpPr>
        <p:spPr>
          <a:xfrm>
            <a:off x="4356020" y="1278301"/>
            <a:ext cx="11575919" cy="881382"/>
          </a:xfrm>
          <a:prstGeom prst="rect">
            <a:avLst/>
          </a:prstGeom>
        </p:spPr>
        <p:txBody>
          <a:bodyPr lIns="0" tIns="0" rIns="0" bIns="0" rtlCol="0" anchor="t">
            <a:spAutoFit/>
          </a:bodyPr>
          <a:lstStyle/>
          <a:p>
            <a:pPr algn="l">
              <a:lnSpc>
                <a:spcPts val="7999"/>
              </a:lnSpc>
            </a:pPr>
            <a:r>
              <a:rPr lang="en-US" sz="3199" b="1" u="sng">
                <a:solidFill>
                  <a:srgbClr val="0C173C"/>
                </a:solidFill>
                <a:latin typeface="Inter Bold"/>
                <a:ea typeface="Inter Bold"/>
                <a:cs typeface="Inter Bold"/>
                <a:sym typeface="Inter Bold"/>
              </a:rPr>
              <a:t>Special Projects Updates</a:t>
            </a:r>
            <a:r>
              <a:rPr lang="en-US" sz="3199">
                <a:solidFill>
                  <a:srgbClr val="0C173C"/>
                </a:solidFill>
                <a:latin typeface="Inter"/>
                <a:ea typeface="Inter"/>
                <a:cs typeface="Inter"/>
                <a:sym typeface="Inter"/>
              </a:rPr>
              <a:t> </a:t>
            </a:r>
          </a:p>
        </p:txBody>
      </p:sp>
      <p:sp>
        <p:nvSpPr>
          <p:cNvPr id="13" name="TextBox 13"/>
          <p:cNvSpPr txBox="1"/>
          <p:nvPr/>
        </p:nvSpPr>
        <p:spPr>
          <a:xfrm>
            <a:off x="4356020" y="2321608"/>
            <a:ext cx="11575919" cy="1585214"/>
          </a:xfrm>
          <a:prstGeom prst="rect">
            <a:avLst/>
          </a:prstGeom>
        </p:spPr>
        <p:txBody>
          <a:bodyPr lIns="0" tIns="0" rIns="0" bIns="0" rtlCol="0" anchor="t">
            <a:spAutoFit/>
          </a:bodyPr>
          <a:lstStyle/>
          <a:p>
            <a:pPr marL="604519" lvl="1" indent="-302260" algn="l">
              <a:lnSpc>
                <a:spcPts val="4227"/>
              </a:lnSpc>
              <a:buFont typeface="Arial"/>
              <a:buChar char="•"/>
            </a:pPr>
            <a:r>
              <a:rPr lang="en-US" sz="2799">
                <a:solidFill>
                  <a:srgbClr val="0C173C"/>
                </a:solidFill>
                <a:latin typeface="Inter"/>
                <a:ea typeface="Inter"/>
                <a:cs typeface="Inter"/>
                <a:sym typeface="Inter"/>
              </a:rPr>
              <a:t>R.A.N. Reminders</a:t>
            </a:r>
          </a:p>
          <a:p>
            <a:pPr marL="604519" lvl="1" indent="-302260" algn="l">
              <a:lnSpc>
                <a:spcPts val="4227"/>
              </a:lnSpc>
              <a:buFont typeface="Arial"/>
              <a:buChar char="•"/>
            </a:pPr>
            <a:r>
              <a:rPr lang="en-US" sz="2799">
                <a:solidFill>
                  <a:srgbClr val="0C173C"/>
                </a:solidFill>
                <a:latin typeface="Inter"/>
                <a:ea typeface="Inter"/>
                <a:cs typeface="Inter"/>
                <a:sym typeface="Inter"/>
              </a:rPr>
              <a:t>Reimbursement Reminders</a:t>
            </a:r>
          </a:p>
          <a:p>
            <a:pPr marL="604519" lvl="1" indent="-302260" algn="l">
              <a:lnSpc>
                <a:spcPts val="4227"/>
              </a:lnSpc>
              <a:buFont typeface="Arial"/>
              <a:buChar char="•"/>
            </a:pPr>
            <a:r>
              <a:rPr lang="en-US" sz="2799">
                <a:solidFill>
                  <a:srgbClr val="0C173C"/>
                </a:solidFill>
                <a:latin typeface="Inter"/>
                <a:ea typeface="Inter"/>
                <a:cs typeface="Inter"/>
                <a:sym typeface="Inter"/>
              </a:rPr>
              <a:t>Taggable Items Reminders</a:t>
            </a:r>
          </a:p>
        </p:txBody>
      </p:sp>
      <p:sp>
        <p:nvSpPr>
          <p:cNvPr id="14" name="TextBox 14"/>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12</a:t>
            </a:r>
          </a:p>
        </p:txBody>
      </p:sp>
      <p:sp>
        <p:nvSpPr>
          <p:cNvPr id="15" name="TextBox 15"/>
          <p:cNvSpPr txBox="1"/>
          <p:nvPr/>
        </p:nvSpPr>
        <p:spPr>
          <a:xfrm rot="-5400000">
            <a:off x="-2305795" y="3915538"/>
            <a:ext cx="9140666" cy="2455925"/>
          </a:xfrm>
          <a:prstGeom prst="rect">
            <a:avLst/>
          </a:prstGeom>
        </p:spPr>
        <p:txBody>
          <a:bodyPr lIns="0" tIns="0" rIns="0" bIns="0" rtlCol="0" anchor="t">
            <a:spAutoFit/>
          </a:bodyPr>
          <a:lstStyle/>
          <a:p>
            <a:pPr algn="ctr">
              <a:lnSpc>
                <a:spcPts val="18241"/>
              </a:lnSpc>
            </a:pPr>
            <a:r>
              <a:rPr lang="en-US" sz="18805">
                <a:solidFill>
                  <a:srgbClr val="0C173C"/>
                </a:solidFill>
                <a:latin typeface="Gagalin"/>
                <a:ea typeface="Gagalin"/>
                <a:cs typeface="Gagalin"/>
                <a:sym typeface="Gagalin"/>
              </a:rPr>
              <a:t>Agenda</a:t>
            </a:r>
          </a:p>
        </p:txBody>
      </p:sp>
      <p:sp>
        <p:nvSpPr>
          <p:cNvPr id="16" name="TextBox 16"/>
          <p:cNvSpPr txBox="1"/>
          <p:nvPr/>
        </p:nvSpPr>
        <p:spPr>
          <a:xfrm>
            <a:off x="4529841" y="5670246"/>
            <a:ext cx="11575919" cy="498094"/>
          </a:xfrm>
          <a:prstGeom prst="rect">
            <a:avLst/>
          </a:prstGeom>
        </p:spPr>
        <p:txBody>
          <a:bodyPr lIns="0" tIns="0" rIns="0" bIns="0" rtlCol="0" anchor="t">
            <a:spAutoFit/>
          </a:bodyPr>
          <a:lstStyle/>
          <a:p>
            <a:pPr marL="604519" lvl="1" indent="-302260" algn="l">
              <a:lnSpc>
                <a:spcPts val="4087"/>
              </a:lnSpc>
              <a:buFont typeface="Arial"/>
              <a:buChar char="•"/>
            </a:pPr>
            <a:r>
              <a:rPr lang="en-US" sz="2799">
                <a:solidFill>
                  <a:srgbClr val="0C173C"/>
                </a:solidFill>
                <a:latin typeface="Inter"/>
                <a:ea typeface="Inter"/>
                <a:cs typeface="Inter"/>
                <a:sym typeface="Inter"/>
              </a:rPr>
              <a:t>School Hardening </a:t>
            </a:r>
          </a:p>
        </p:txBody>
      </p:sp>
      <p:sp>
        <p:nvSpPr>
          <p:cNvPr id="17" name="TextBox 17"/>
          <p:cNvSpPr txBox="1"/>
          <p:nvPr/>
        </p:nvSpPr>
        <p:spPr>
          <a:xfrm>
            <a:off x="4529841" y="6251635"/>
            <a:ext cx="11575919" cy="498094"/>
          </a:xfrm>
          <a:prstGeom prst="rect">
            <a:avLst/>
          </a:prstGeom>
        </p:spPr>
        <p:txBody>
          <a:bodyPr lIns="0" tIns="0" rIns="0" bIns="0" rtlCol="0" anchor="t">
            <a:spAutoFit/>
          </a:bodyPr>
          <a:lstStyle/>
          <a:p>
            <a:pPr marL="604519" lvl="1" indent="-302260" algn="l">
              <a:lnSpc>
                <a:spcPts val="4087"/>
              </a:lnSpc>
              <a:buFont typeface="Arial"/>
              <a:buChar char="•"/>
            </a:pPr>
            <a:r>
              <a:rPr lang="en-US" sz="2799">
                <a:solidFill>
                  <a:srgbClr val="0C173C"/>
                </a:solidFill>
                <a:latin typeface="Inter"/>
                <a:ea typeface="Inter"/>
                <a:cs typeface="Inter"/>
                <a:sym typeface="Inter"/>
              </a:rPr>
              <a:t>IDEA Individuals with Disabilities Education Act</a:t>
            </a:r>
          </a:p>
        </p:txBody>
      </p:sp>
      <p:sp>
        <p:nvSpPr>
          <p:cNvPr id="18" name="TextBox 18"/>
          <p:cNvSpPr txBox="1"/>
          <p:nvPr/>
        </p:nvSpPr>
        <p:spPr>
          <a:xfrm>
            <a:off x="4529841" y="6833023"/>
            <a:ext cx="11575919" cy="498094"/>
          </a:xfrm>
          <a:prstGeom prst="rect">
            <a:avLst/>
          </a:prstGeom>
        </p:spPr>
        <p:txBody>
          <a:bodyPr lIns="0" tIns="0" rIns="0" bIns="0" rtlCol="0" anchor="t">
            <a:spAutoFit/>
          </a:bodyPr>
          <a:lstStyle/>
          <a:p>
            <a:pPr marL="604519" lvl="1" indent="-302260" algn="l">
              <a:lnSpc>
                <a:spcPts val="4087"/>
              </a:lnSpc>
              <a:buFont typeface="Arial"/>
              <a:buChar char="•"/>
            </a:pPr>
            <a:r>
              <a:rPr lang="en-US" sz="2799">
                <a:solidFill>
                  <a:srgbClr val="0C173C"/>
                </a:solidFill>
                <a:latin typeface="Inter"/>
                <a:ea typeface="Inter"/>
                <a:cs typeface="Inter"/>
                <a:sym typeface="Inter"/>
              </a:rPr>
              <a:t>Stronger Connections</a:t>
            </a:r>
          </a:p>
        </p:txBody>
      </p:sp>
      <p:sp>
        <p:nvSpPr>
          <p:cNvPr id="19" name="TextBox 19"/>
          <p:cNvSpPr txBox="1"/>
          <p:nvPr/>
        </p:nvSpPr>
        <p:spPr>
          <a:xfrm>
            <a:off x="4529841" y="7995801"/>
            <a:ext cx="11575919" cy="498094"/>
          </a:xfrm>
          <a:prstGeom prst="rect">
            <a:avLst/>
          </a:prstGeom>
        </p:spPr>
        <p:txBody>
          <a:bodyPr lIns="0" tIns="0" rIns="0" bIns="0" rtlCol="0" anchor="t">
            <a:spAutoFit/>
          </a:bodyPr>
          <a:lstStyle/>
          <a:p>
            <a:pPr marL="604519" lvl="1" indent="-302260" algn="l">
              <a:lnSpc>
                <a:spcPts val="4087"/>
              </a:lnSpc>
              <a:buFont typeface="Arial"/>
              <a:buChar char="•"/>
            </a:pPr>
            <a:r>
              <a:rPr lang="en-US" sz="2799">
                <a:solidFill>
                  <a:srgbClr val="0C173C"/>
                </a:solidFill>
                <a:latin typeface="Inter"/>
                <a:ea typeface="Inter"/>
                <a:cs typeface="Inter"/>
                <a:sym typeface="Inter"/>
              </a:rPr>
              <a:t>Title II &amp; Title IV </a:t>
            </a:r>
          </a:p>
        </p:txBody>
      </p:sp>
      <p:sp>
        <p:nvSpPr>
          <p:cNvPr id="20" name="TextBox 20"/>
          <p:cNvSpPr txBox="1"/>
          <p:nvPr/>
        </p:nvSpPr>
        <p:spPr>
          <a:xfrm>
            <a:off x="4529841" y="7414412"/>
            <a:ext cx="11575919" cy="498094"/>
          </a:xfrm>
          <a:prstGeom prst="rect">
            <a:avLst/>
          </a:prstGeom>
        </p:spPr>
        <p:txBody>
          <a:bodyPr lIns="0" tIns="0" rIns="0" bIns="0" rtlCol="0" anchor="t">
            <a:spAutoFit/>
          </a:bodyPr>
          <a:lstStyle/>
          <a:p>
            <a:pPr marL="604519" lvl="1" indent="-302260" algn="l">
              <a:lnSpc>
                <a:spcPts val="4087"/>
              </a:lnSpc>
              <a:buFont typeface="Arial"/>
              <a:buChar char="•"/>
            </a:pPr>
            <a:r>
              <a:rPr lang="en-US" sz="2799">
                <a:solidFill>
                  <a:srgbClr val="0C173C"/>
                </a:solidFill>
                <a:latin typeface="Inter"/>
                <a:ea typeface="Inter"/>
                <a:cs typeface="Inter"/>
                <a:sym typeface="Inter"/>
              </a:rPr>
              <a:t>UNISIG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173C"/>
        </a:solidFill>
        <a:effectLst/>
      </p:bgPr>
    </p:bg>
    <p:spTree>
      <p:nvGrpSpPr>
        <p:cNvPr id="1" name=""/>
        <p:cNvGrpSpPr/>
        <p:nvPr/>
      </p:nvGrpSpPr>
      <p:grpSpPr>
        <a:xfrm>
          <a:off x="0" y="0"/>
          <a:ext cx="0" cy="0"/>
          <a:chOff x="0" y="0"/>
          <a:chExt cx="0" cy="0"/>
        </a:xfrm>
      </p:grpSpPr>
      <p:grpSp>
        <p:nvGrpSpPr>
          <p:cNvPr id="2" name="Group 2"/>
          <p:cNvGrpSpPr/>
          <p:nvPr/>
        </p:nvGrpSpPr>
        <p:grpSpPr>
          <a:xfrm>
            <a:off x="11894641" y="2639251"/>
            <a:ext cx="5569443" cy="6713861"/>
            <a:chOff x="0" y="0"/>
            <a:chExt cx="1057652" cy="1274980"/>
          </a:xfrm>
        </p:grpSpPr>
        <p:sp>
          <p:nvSpPr>
            <p:cNvPr id="3" name="Freeform 3"/>
            <p:cNvSpPr/>
            <p:nvPr/>
          </p:nvSpPr>
          <p:spPr>
            <a:xfrm>
              <a:off x="0" y="0"/>
              <a:ext cx="1057652" cy="1274980"/>
            </a:xfrm>
            <a:custGeom>
              <a:avLst/>
              <a:gdLst/>
              <a:ahLst/>
              <a:cxnLst/>
              <a:rect l="l" t="t" r="r" b="b"/>
              <a:pathLst>
                <a:path w="1057652" h="1274980">
                  <a:moveTo>
                    <a:pt x="0" y="0"/>
                  </a:moveTo>
                  <a:lnTo>
                    <a:pt x="1057652" y="0"/>
                  </a:lnTo>
                  <a:lnTo>
                    <a:pt x="1057652" y="1274980"/>
                  </a:lnTo>
                  <a:lnTo>
                    <a:pt x="0" y="1274980"/>
                  </a:lnTo>
                  <a:close/>
                </a:path>
              </a:pathLst>
            </a:custGeom>
            <a:blipFill>
              <a:blip r:embed="rId3"/>
              <a:stretch>
                <a:fillRect l="-55512" r="-55512"/>
              </a:stretch>
            </a:blipFill>
          </p:spPr>
        </p:sp>
      </p:grpSp>
      <p:grpSp>
        <p:nvGrpSpPr>
          <p:cNvPr id="4" name="Group 4"/>
          <p:cNvGrpSpPr/>
          <p:nvPr/>
        </p:nvGrpSpPr>
        <p:grpSpPr>
          <a:xfrm>
            <a:off x="0" y="0"/>
            <a:ext cx="18288000" cy="2011570"/>
            <a:chOff x="0" y="0"/>
            <a:chExt cx="4816593" cy="529796"/>
          </a:xfrm>
        </p:grpSpPr>
        <p:sp>
          <p:nvSpPr>
            <p:cNvPr id="5" name="Freeform 5"/>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FFD145"/>
            </a:solidFill>
          </p:spPr>
        </p:sp>
        <p:sp>
          <p:nvSpPr>
            <p:cNvPr id="6" name="TextBox 6"/>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7" name="TextBox 7"/>
          <p:cNvSpPr txBox="1"/>
          <p:nvPr/>
        </p:nvSpPr>
        <p:spPr>
          <a:xfrm>
            <a:off x="0" y="468630"/>
            <a:ext cx="18288000" cy="1291590"/>
          </a:xfrm>
          <a:prstGeom prst="rect">
            <a:avLst/>
          </a:prstGeom>
        </p:spPr>
        <p:txBody>
          <a:bodyPr lIns="0" tIns="0" rIns="0" bIns="0" rtlCol="0" anchor="t">
            <a:spAutoFit/>
          </a:bodyPr>
          <a:lstStyle/>
          <a:p>
            <a:pPr marL="0" lvl="0" indent="0" algn="ctr">
              <a:lnSpc>
                <a:spcPts val="9600"/>
              </a:lnSpc>
            </a:pPr>
            <a:r>
              <a:rPr lang="en-US" sz="9600">
                <a:solidFill>
                  <a:srgbClr val="0C173C"/>
                </a:solidFill>
                <a:latin typeface="Gagalin"/>
                <a:ea typeface="Gagalin"/>
                <a:cs typeface="Gagalin"/>
                <a:sym typeface="Gagalin"/>
              </a:rPr>
              <a:t>School Hardening Grant</a:t>
            </a:r>
          </a:p>
        </p:txBody>
      </p:sp>
      <p:sp>
        <p:nvSpPr>
          <p:cNvPr id="8" name="TextBox 8"/>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13</a:t>
            </a:r>
          </a:p>
        </p:txBody>
      </p:sp>
      <p:sp>
        <p:nvSpPr>
          <p:cNvPr id="9" name="TextBox 9"/>
          <p:cNvSpPr txBox="1"/>
          <p:nvPr/>
        </p:nvSpPr>
        <p:spPr>
          <a:xfrm>
            <a:off x="442454" y="2715012"/>
            <a:ext cx="9460832" cy="2157984"/>
          </a:xfrm>
          <a:prstGeom prst="rect">
            <a:avLst/>
          </a:prstGeom>
        </p:spPr>
        <p:txBody>
          <a:bodyPr lIns="0" tIns="0" rIns="0" bIns="0" rtlCol="0" anchor="t">
            <a:spAutoFit/>
          </a:bodyPr>
          <a:lstStyle/>
          <a:p>
            <a:pPr algn="l">
              <a:lnSpc>
                <a:spcPts val="3471"/>
              </a:lnSpc>
            </a:pPr>
            <a:r>
              <a:rPr lang="en-US" sz="2799" b="1">
                <a:solidFill>
                  <a:srgbClr val="FFD145"/>
                </a:solidFill>
                <a:latin typeface="Inter Bold"/>
                <a:ea typeface="Inter Bold"/>
                <a:cs typeface="Inter Bold"/>
                <a:sym typeface="Inter Bold"/>
              </a:rPr>
              <a:t>Grant 3289</a:t>
            </a:r>
            <a:r>
              <a:rPr lang="en-US" sz="2799">
                <a:solidFill>
                  <a:srgbClr val="FFD145"/>
                </a:solidFill>
                <a:latin typeface="Inter"/>
                <a:ea typeface="Inter"/>
                <a:cs typeface="Inter"/>
                <a:sym typeface="Inter"/>
              </a:rPr>
              <a:t>:</a:t>
            </a:r>
          </a:p>
          <a:p>
            <a:pPr algn="l">
              <a:lnSpc>
                <a:spcPts val="3471"/>
              </a:lnSpc>
            </a:pPr>
            <a:endParaRPr lang="en-US" sz="2799">
              <a:solidFill>
                <a:srgbClr val="FFD145"/>
              </a:solidFill>
              <a:latin typeface="Inter"/>
              <a:ea typeface="Inter"/>
              <a:cs typeface="Inter"/>
              <a:sym typeface="Inter"/>
            </a:endParaRPr>
          </a:p>
          <a:p>
            <a:pPr marL="604516" lvl="1" indent="-302258" algn="l">
              <a:lnSpc>
                <a:spcPts val="3471"/>
              </a:lnSpc>
              <a:buFont typeface="Arial"/>
              <a:buChar char="•"/>
            </a:pPr>
            <a:r>
              <a:rPr lang="en-US" sz="2799">
                <a:solidFill>
                  <a:srgbClr val="FFD145"/>
                </a:solidFill>
                <a:latin typeface="Inter"/>
                <a:ea typeface="Inter"/>
                <a:cs typeface="Inter"/>
                <a:sym typeface="Inter"/>
              </a:rPr>
              <a:t>Must reimburse before the Thanksgiving Holidays (due by November 22) </a:t>
            </a:r>
          </a:p>
          <a:p>
            <a:pPr marL="561337" lvl="1" indent="-280669" algn="l">
              <a:lnSpc>
                <a:spcPts val="3223"/>
              </a:lnSpc>
              <a:buFont typeface="Arial"/>
              <a:buChar char="•"/>
            </a:pPr>
            <a:r>
              <a:rPr lang="en-US" sz="2599">
                <a:solidFill>
                  <a:srgbClr val="FFD145"/>
                </a:solidFill>
                <a:latin typeface="Inter"/>
                <a:ea typeface="Inter"/>
                <a:cs typeface="Inter"/>
                <a:sym typeface="Inter"/>
              </a:rPr>
              <a:t>Program Period from July 1st 2023 to January 31st 2026   </a:t>
            </a:r>
          </a:p>
        </p:txBody>
      </p:sp>
      <p:sp>
        <p:nvSpPr>
          <p:cNvPr id="10" name="TextBox 10"/>
          <p:cNvSpPr txBox="1"/>
          <p:nvPr/>
        </p:nvSpPr>
        <p:spPr>
          <a:xfrm>
            <a:off x="442454" y="5345740"/>
            <a:ext cx="9460832" cy="2157984"/>
          </a:xfrm>
          <a:prstGeom prst="rect">
            <a:avLst/>
          </a:prstGeom>
        </p:spPr>
        <p:txBody>
          <a:bodyPr lIns="0" tIns="0" rIns="0" bIns="0" rtlCol="0" anchor="t">
            <a:spAutoFit/>
          </a:bodyPr>
          <a:lstStyle/>
          <a:p>
            <a:pPr algn="l">
              <a:lnSpc>
                <a:spcPts val="3471"/>
              </a:lnSpc>
            </a:pPr>
            <a:r>
              <a:rPr lang="en-US" sz="2799" b="1">
                <a:solidFill>
                  <a:srgbClr val="FFD145"/>
                </a:solidFill>
                <a:latin typeface="Inter Bold"/>
                <a:ea typeface="Inter Bold"/>
                <a:cs typeface="Inter Bold"/>
                <a:sym typeface="Inter Bold"/>
              </a:rPr>
              <a:t>Grant 3288:</a:t>
            </a:r>
          </a:p>
          <a:p>
            <a:pPr algn="l">
              <a:lnSpc>
                <a:spcPts val="3471"/>
              </a:lnSpc>
            </a:pPr>
            <a:endParaRPr lang="en-US" sz="2799" b="1">
              <a:solidFill>
                <a:srgbClr val="FFD145"/>
              </a:solidFill>
              <a:latin typeface="Inter Bold"/>
              <a:ea typeface="Inter Bold"/>
              <a:cs typeface="Inter Bold"/>
              <a:sym typeface="Inter Bold"/>
            </a:endParaRPr>
          </a:p>
          <a:p>
            <a:pPr marL="604516" lvl="1" indent="-302258" algn="l">
              <a:lnSpc>
                <a:spcPts val="3471"/>
              </a:lnSpc>
              <a:buFont typeface="Arial"/>
              <a:buChar char="•"/>
            </a:pPr>
            <a:r>
              <a:rPr lang="en-US" sz="2799">
                <a:solidFill>
                  <a:srgbClr val="FFD145"/>
                </a:solidFill>
                <a:latin typeface="Inter"/>
                <a:ea typeface="Inter"/>
                <a:cs typeface="Inter"/>
                <a:sym typeface="Inter"/>
              </a:rPr>
              <a:t>Awarded last week</a:t>
            </a:r>
          </a:p>
          <a:p>
            <a:pPr marL="604516" lvl="1" indent="-302258" algn="l">
              <a:lnSpc>
                <a:spcPts val="3471"/>
              </a:lnSpc>
              <a:buFont typeface="Arial"/>
              <a:buChar char="•"/>
            </a:pPr>
            <a:r>
              <a:rPr lang="en-US" sz="2799">
                <a:solidFill>
                  <a:srgbClr val="FFD145"/>
                </a:solidFill>
                <a:latin typeface="Inter"/>
                <a:ea typeface="Inter"/>
                <a:cs typeface="Inter"/>
                <a:sym typeface="Inter"/>
              </a:rPr>
              <a:t>May begin reimbursements January 2026</a:t>
            </a:r>
          </a:p>
          <a:p>
            <a:pPr marL="561337" lvl="1" indent="-280669" algn="l">
              <a:lnSpc>
                <a:spcPts val="3223"/>
              </a:lnSpc>
              <a:buFont typeface="Arial"/>
              <a:buChar char="•"/>
            </a:pPr>
            <a:r>
              <a:rPr lang="en-US" sz="2599">
                <a:solidFill>
                  <a:srgbClr val="FFD145"/>
                </a:solidFill>
                <a:latin typeface="Inter"/>
                <a:ea typeface="Inter"/>
                <a:cs typeface="Inter"/>
                <a:sym typeface="Inter"/>
              </a:rPr>
              <a:t>Program Period from July 1st 2024 to January 31st 2027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grpSp>
        <p:nvGrpSpPr>
          <p:cNvPr id="2" name="Group 2"/>
          <p:cNvGrpSpPr/>
          <p:nvPr/>
        </p:nvGrpSpPr>
        <p:grpSpPr>
          <a:xfrm>
            <a:off x="751464" y="2508488"/>
            <a:ext cx="9759596" cy="6749812"/>
            <a:chOff x="0" y="0"/>
            <a:chExt cx="1843502" cy="1274980"/>
          </a:xfrm>
        </p:grpSpPr>
        <p:sp>
          <p:nvSpPr>
            <p:cNvPr id="3" name="Freeform 3"/>
            <p:cNvSpPr/>
            <p:nvPr/>
          </p:nvSpPr>
          <p:spPr>
            <a:xfrm>
              <a:off x="0" y="0"/>
              <a:ext cx="1843502" cy="1274980"/>
            </a:xfrm>
            <a:custGeom>
              <a:avLst/>
              <a:gdLst/>
              <a:ahLst/>
              <a:cxnLst/>
              <a:rect l="l" t="t" r="r" b="b"/>
              <a:pathLst>
                <a:path w="1843502" h="1274980">
                  <a:moveTo>
                    <a:pt x="0" y="0"/>
                  </a:moveTo>
                  <a:lnTo>
                    <a:pt x="1843502" y="0"/>
                  </a:lnTo>
                  <a:lnTo>
                    <a:pt x="1843502" y="1274980"/>
                  </a:lnTo>
                  <a:lnTo>
                    <a:pt x="0" y="1274980"/>
                  </a:lnTo>
                  <a:close/>
                </a:path>
              </a:pathLst>
            </a:custGeom>
            <a:blipFill>
              <a:blip r:embed="rId2"/>
              <a:stretch>
                <a:fillRect t="-6908" b="-6908"/>
              </a:stretch>
            </a:blipFill>
          </p:spPr>
        </p:sp>
      </p:grpSp>
      <p:grpSp>
        <p:nvGrpSpPr>
          <p:cNvPr id="4" name="Group 4"/>
          <p:cNvGrpSpPr/>
          <p:nvPr/>
        </p:nvGrpSpPr>
        <p:grpSpPr>
          <a:xfrm>
            <a:off x="0" y="0"/>
            <a:ext cx="18288000" cy="2011570"/>
            <a:chOff x="0" y="0"/>
            <a:chExt cx="4816593" cy="529796"/>
          </a:xfrm>
        </p:grpSpPr>
        <p:sp>
          <p:nvSpPr>
            <p:cNvPr id="5" name="Freeform 5"/>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0C173C"/>
            </a:solidFill>
          </p:spPr>
        </p:sp>
        <p:sp>
          <p:nvSpPr>
            <p:cNvPr id="6" name="TextBox 6"/>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7" name="TextBox 7"/>
          <p:cNvSpPr txBox="1"/>
          <p:nvPr/>
        </p:nvSpPr>
        <p:spPr>
          <a:xfrm>
            <a:off x="411220" y="451069"/>
            <a:ext cx="17637535" cy="1106178"/>
          </a:xfrm>
          <a:prstGeom prst="rect">
            <a:avLst/>
          </a:prstGeom>
        </p:spPr>
        <p:txBody>
          <a:bodyPr lIns="0" tIns="0" rIns="0" bIns="0" rtlCol="0" anchor="t">
            <a:spAutoFit/>
          </a:bodyPr>
          <a:lstStyle/>
          <a:p>
            <a:pPr marL="0" lvl="0" indent="0" algn="ctr">
              <a:lnSpc>
                <a:spcPts val="8300"/>
              </a:lnSpc>
            </a:pPr>
            <a:r>
              <a:rPr lang="en-US" sz="8300">
                <a:solidFill>
                  <a:srgbClr val="FFD145"/>
                </a:solidFill>
                <a:latin typeface="Gagalin"/>
                <a:ea typeface="Gagalin"/>
                <a:cs typeface="Gagalin"/>
                <a:sym typeface="Gagalin"/>
              </a:rPr>
              <a:t>Individuals with Disabilities act</a:t>
            </a:r>
          </a:p>
        </p:txBody>
      </p:sp>
      <p:sp>
        <p:nvSpPr>
          <p:cNvPr id="8" name="TextBox 8"/>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14</a:t>
            </a:r>
          </a:p>
        </p:txBody>
      </p:sp>
      <p:sp>
        <p:nvSpPr>
          <p:cNvPr id="9" name="TextBox 9"/>
          <p:cNvSpPr txBox="1"/>
          <p:nvPr/>
        </p:nvSpPr>
        <p:spPr>
          <a:xfrm>
            <a:off x="11386457" y="2555676"/>
            <a:ext cx="5446192" cy="6969760"/>
          </a:xfrm>
          <a:prstGeom prst="rect">
            <a:avLst/>
          </a:prstGeom>
        </p:spPr>
        <p:txBody>
          <a:bodyPr lIns="0" tIns="0" rIns="0" bIns="0" rtlCol="0" anchor="t">
            <a:spAutoFit/>
          </a:bodyPr>
          <a:lstStyle/>
          <a:p>
            <a:pPr algn="l">
              <a:lnSpc>
                <a:spcPts val="3639"/>
              </a:lnSpc>
            </a:pPr>
            <a:r>
              <a:rPr lang="en-US" sz="2599" b="1">
                <a:solidFill>
                  <a:srgbClr val="0C173C"/>
                </a:solidFill>
                <a:latin typeface="Inter Bold"/>
                <a:ea typeface="Inter Bold"/>
                <a:cs typeface="Inter Bold"/>
                <a:sym typeface="Inter Bold"/>
              </a:rPr>
              <a:t>Thank You!</a:t>
            </a:r>
          </a:p>
          <a:p>
            <a:pPr marL="453390" lvl="1" indent="-226695" algn="l">
              <a:lnSpc>
                <a:spcPts val="3150"/>
              </a:lnSpc>
              <a:buFont typeface="Arial"/>
              <a:buChar char="•"/>
            </a:pPr>
            <a:r>
              <a:rPr lang="en-US" sz="2100">
                <a:solidFill>
                  <a:srgbClr val="0C173C"/>
                </a:solidFill>
                <a:latin typeface="Inter"/>
                <a:ea typeface="Inter"/>
                <a:cs typeface="Inter"/>
                <a:sym typeface="Inter"/>
              </a:rPr>
              <a:t>To all schools for collaborating on the new Intent to Participate process</a:t>
            </a:r>
          </a:p>
          <a:p>
            <a:pPr marL="453390" lvl="1" indent="-226695" algn="l">
              <a:lnSpc>
                <a:spcPts val="3150"/>
              </a:lnSpc>
              <a:buFont typeface="Arial"/>
              <a:buChar char="•"/>
            </a:pPr>
            <a:r>
              <a:rPr lang="en-US" sz="2100">
                <a:solidFill>
                  <a:srgbClr val="0C173C"/>
                </a:solidFill>
                <a:latin typeface="Inter"/>
                <a:ea typeface="Inter"/>
                <a:cs typeface="Inter"/>
                <a:sym typeface="Inter"/>
              </a:rPr>
              <a:t>This will be an annual process going forward</a:t>
            </a:r>
          </a:p>
          <a:p>
            <a:pPr algn="l">
              <a:lnSpc>
                <a:spcPts val="2940"/>
              </a:lnSpc>
            </a:pPr>
            <a:endParaRPr lang="en-US" sz="2100">
              <a:solidFill>
                <a:srgbClr val="0C173C"/>
              </a:solidFill>
              <a:latin typeface="Inter"/>
              <a:ea typeface="Inter"/>
              <a:cs typeface="Inter"/>
              <a:sym typeface="Inter"/>
            </a:endParaRPr>
          </a:p>
          <a:p>
            <a:pPr algn="l">
              <a:lnSpc>
                <a:spcPts val="2940"/>
              </a:lnSpc>
            </a:pPr>
            <a:endParaRPr lang="en-US" sz="2100">
              <a:solidFill>
                <a:srgbClr val="0C173C"/>
              </a:solidFill>
              <a:latin typeface="Inter"/>
              <a:ea typeface="Inter"/>
              <a:cs typeface="Inter"/>
              <a:sym typeface="Inter"/>
            </a:endParaRPr>
          </a:p>
          <a:p>
            <a:pPr algn="l">
              <a:lnSpc>
                <a:spcPts val="3639"/>
              </a:lnSpc>
            </a:pPr>
            <a:r>
              <a:rPr lang="en-US" sz="2599" b="1">
                <a:solidFill>
                  <a:srgbClr val="0C173C"/>
                </a:solidFill>
                <a:latin typeface="Inter Bold"/>
                <a:ea typeface="Inter Bold"/>
                <a:cs typeface="Inter Bold"/>
                <a:sym typeface="Inter Bold"/>
              </a:rPr>
              <a:t>Supply Funds:</a:t>
            </a:r>
          </a:p>
          <a:p>
            <a:pPr marL="453390" lvl="1" indent="-226695" algn="l">
              <a:lnSpc>
                <a:spcPts val="2940"/>
              </a:lnSpc>
              <a:buFont typeface="Arial"/>
              <a:buChar char="•"/>
            </a:pPr>
            <a:r>
              <a:rPr lang="en-US" sz="2100">
                <a:solidFill>
                  <a:srgbClr val="0C173C"/>
                </a:solidFill>
                <a:latin typeface="Inter"/>
                <a:ea typeface="Inter"/>
                <a:cs typeface="Inter"/>
                <a:sym typeface="Inter"/>
              </a:rPr>
              <a:t>Emails with funds have been sent</a:t>
            </a:r>
          </a:p>
          <a:p>
            <a:pPr marL="453390" lvl="1" indent="-226695" algn="l">
              <a:lnSpc>
                <a:spcPts val="2940"/>
              </a:lnSpc>
              <a:buFont typeface="Arial"/>
              <a:buChar char="•"/>
            </a:pPr>
            <a:r>
              <a:rPr lang="en-US" sz="2100">
                <a:solidFill>
                  <a:srgbClr val="0C173C"/>
                </a:solidFill>
                <a:latin typeface="Inter"/>
                <a:ea typeface="Inter"/>
                <a:cs typeface="Inter"/>
                <a:sym typeface="Inter"/>
              </a:rPr>
              <a:t>Reimbursement requests due by end of school year</a:t>
            </a:r>
          </a:p>
          <a:p>
            <a:pPr marL="453390" lvl="1" indent="-226695" algn="l">
              <a:lnSpc>
                <a:spcPts val="2940"/>
              </a:lnSpc>
              <a:buFont typeface="Arial"/>
              <a:buChar char="•"/>
            </a:pPr>
            <a:r>
              <a:rPr lang="en-US" sz="2100">
                <a:solidFill>
                  <a:srgbClr val="0C173C"/>
                </a:solidFill>
                <a:latin typeface="Inter"/>
                <a:ea typeface="Inter"/>
                <a:cs typeface="Inter"/>
                <a:sym typeface="Inter"/>
              </a:rPr>
              <a:t>Funds must support students with disabilities (SWD)</a:t>
            </a:r>
          </a:p>
          <a:p>
            <a:pPr marL="453390" lvl="1" indent="-226695" algn="l">
              <a:lnSpc>
                <a:spcPts val="2940"/>
              </a:lnSpc>
              <a:buFont typeface="Arial"/>
              <a:buChar char="•"/>
            </a:pPr>
            <a:r>
              <a:rPr lang="en-US" sz="2100">
                <a:solidFill>
                  <a:srgbClr val="0C173C"/>
                </a:solidFill>
                <a:latin typeface="Inter"/>
                <a:ea typeface="Inter"/>
                <a:cs typeface="Inter"/>
                <a:sym typeface="Inter"/>
              </a:rPr>
              <a:t>Must be: Reasonable • Allocable • Necessary</a:t>
            </a:r>
          </a:p>
          <a:p>
            <a:pPr marL="453390" lvl="1" indent="-226695" algn="l">
              <a:lnSpc>
                <a:spcPts val="2940"/>
              </a:lnSpc>
              <a:buFont typeface="Arial"/>
              <a:buChar char="•"/>
            </a:pPr>
            <a:r>
              <a:rPr lang="en-US" sz="2100">
                <a:solidFill>
                  <a:srgbClr val="0C173C"/>
                </a:solidFill>
                <a:latin typeface="Inter"/>
                <a:ea typeface="Inter"/>
                <a:cs typeface="Inter"/>
                <a:sym typeface="Inter"/>
              </a:rPr>
              <a:t>Reimbursements due by June 1, 2026!</a:t>
            </a:r>
          </a:p>
          <a:p>
            <a:pPr algn="l">
              <a:lnSpc>
                <a:spcPts val="2940"/>
              </a:lnSpc>
            </a:pPr>
            <a:endParaRPr lang="en-US" sz="2100">
              <a:solidFill>
                <a:srgbClr val="0C173C"/>
              </a:solidFill>
              <a:latin typeface="Inter"/>
              <a:ea typeface="Inter"/>
              <a:cs typeface="Inter"/>
              <a:sym typeface="Inter"/>
            </a:endParaRPr>
          </a:p>
          <a:p>
            <a:pPr algn="l">
              <a:lnSpc>
                <a:spcPts val="2940"/>
              </a:lnSpc>
            </a:pPr>
            <a:endParaRPr lang="en-US" sz="2100">
              <a:solidFill>
                <a:srgbClr val="0C173C"/>
              </a:solidFill>
              <a:latin typeface="Inter"/>
              <a:ea typeface="Inter"/>
              <a:cs typeface="Inter"/>
              <a:sym typeface="Inte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0C173C"/>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TextBox 5"/>
          <p:cNvSpPr txBox="1"/>
          <p:nvPr/>
        </p:nvSpPr>
        <p:spPr>
          <a:xfrm>
            <a:off x="753490" y="2256355"/>
            <a:ext cx="17223474" cy="4073334"/>
          </a:xfrm>
          <a:prstGeom prst="rect">
            <a:avLst/>
          </a:prstGeom>
        </p:spPr>
        <p:txBody>
          <a:bodyPr lIns="0" tIns="0" rIns="0" bIns="0" rtlCol="0" anchor="t">
            <a:spAutoFit/>
          </a:bodyPr>
          <a:lstStyle/>
          <a:p>
            <a:pPr algn="l">
              <a:lnSpc>
                <a:spcPts val="5607"/>
              </a:lnSpc>
            </a:pPr>
            <a:r>
              <a:rPr lang="en-US" sz="3738">
                <a:solidFill>
                  <a:srgbClr val="0C173C"/>
                </a:solidFill>
                <a:latin typeface="Inter"/>
                <a:ea typeface="Inter"/>
                <a:cs typeface="Inter"/>
                <a:sym typeface="Inter"/>
              </a:rPr>
              <a:t>IDEA Supplies must be directly tied to a student’s IEP and represent an excess cost—additional expenses a school incurs to provide special education and related services, above what is spent on an average student.</a:t>
            </a:r>
          </a:p>
          <a:p>
            <a:pPr algn="l">
              <a:lnSpc>
                <a:spcPts val="5607"/>
              </a:lnSpc>
            </a:pPr>
            <a:endParaRPr lang="en-US" sz="3738">
              <a:solidFill>
                <a:srgbClr val="0C173C"/>
              </a:solidFill>
              <a:latin typeface="Inter"/>
              <a:ea typeface="Inter"/>
              <a:cs typeface="Inter"/>
              <a:sym typeface="Inter"/>
            </a:endParaRPr>
          </a:p>
          <a:p>
            <a:pPr algn="l">
              <a:lnSpc>
                <a:spcPts val="5607"/>
              </a:lnSpc>
            </a:pPr>
            <a:endParaRPr lang="en-US" sz="3738">
              <a:solidFill>
                <a:srgbClr val="0C173C"/>
              </a:solidFill>
              <a:latin typeface="Inter"/>
              <a:ea typeface="Inter"/>
              <a:cs typeface="Inter"/>
              <a:sym typeface="Inter"/>
            </a:endParaRPr>
          </a:p>
          <a:p>
            <a:pPr algn="l">
              <a:lnSpc>
                <a:spcPts val="4407"/>
              </a:lnSpc>
            </a:pPr>
            <a:endParaRPr lang="en-US" sz="3738">
              <a:solidFill>
                <a:srgbClr val="0C173C"/>
              </a:solidFill>
              <a:latin typeface="Inter"/>
              <a:ea typeface="Inter"/>
              <a:cs typeface="Inter"/>
              <a:sym typeface="Inter"/>
            </a:endParaRPr>
          </a:p>
        </p:txBody>
      </p:sp>
      <p:sp>
        <p:nvSpPr>
          <p:cNvPr id="6" name="Freeform 6"/>
          <p:cNvSpPr/>
          <p:nvPr/>
        </p:nvSpPr>
        <p:spPr>
          <a:xfrm>
            <a:off x="12282352" y="5464199"/>
            <a:ext cx="2633551" cy="3323093"/>
          </a:xfrm>
          <a:custGeom>
            <a:avLst/>
            <a:gdLst/>
            <a:ahLst/>
            <a:cxnLst/>
            <a:rect l="l" t="t" r="r" b="b"/>
            <a:pathLst>
              <a:path w="2633551" h="3323093">
                <a:moveTo>
                  <a:pt x="0" y="0"/>
                </a:moveTo>
                <a:lnTo>
                  <a:pt x="2633552" y="0"/>
                </a:lnTo>
                <a:lnTo>
                  <a:pt x="2633552" y="3323093"/>
                </a:lnTo>
                <a:lnTo>
                  <a:pt x="0" y="3323093"/>
                </a:lnTo>
                <a:lnTo>
                  <a:pt x="0" y="0"/>
                </a:lnTo>
                <a:close/>
              </a:path>
            </a:pathLst>
          </a:custGeom>
          <a:blipFill>
            <a:blip r:embed="rId2"/>
            <a:stretch>
              <a:fillRect/>
            </a:stretch>
          </a:blipFill>
        </p:spPr>
      </p:sp>
      <p:sp>
        <p:nvSpPr>
          <p:cNvPr id="7" name="Freeform 7"/>
          <p:cNvSpPr/>
          <p:nvPr/>
        </p:nvSpPr>
        <p:spPr>
          <a:xfrm>
            <a:off x="3273963" y="8012475"/>
            <a:ext cx="2331161" cy="2051421"/>
          </a:xfrm>
          <a:custGeom>
            <a:avLst/>
            <a:gdLst/>
            <a:ahLst/>
            <a:cxnLst/>
            <a:rect l="l" t="t" r="r" b="b"/>
            <a:pathLst>
              <a:path w="2331161" h="2051421">
                <a:moveTo>
                  <a:pt x="0" y="0"/>
                </a:moveTo>
                <a:lnTo>
                  <a:pt x="2331161" y="0"/>
                </a:lnTo>
                <a:lnTo>
                  <a:pt x="2331161" y="2051421"/>
                </a:lnTo>
                <a:lnTo>
                  <a:pt x="0" y="205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4450710" y="5143500"/>
            <a:ext cx="1824786" cy="2398409"/>
          </a:xfrm>
          <a:custGeom>
            <a:avLst/>
            <a:gdLst/>
            <a:ahLst/>
            <a:cxnLst/>
            <a:rect l="l" t="t" r="r" b="b"/>
            <a:pathLst>
              <a:path w="1824786" h="2398409">
                <a:moveTo>
                  <a:pt x="0" y="0"/>
                </a:moveTo>
                <a:lnTo>
                  <a:pt x="1824786" y="0"/>
                </a:lnTo>
                <a:lnTo>
                  <a:pt x="1824786" y="2398409"/>
                </a:lnTo>
                <a:lnTo>
                  <a:pt x="0" y="23984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8782594" y="6589529"/>
            <a:ext cx="2676368" cy="1110693"/>
          </a:xfrm>
          <a:custGeom>
            <a:avLst/>
            <a:gdLst/>
            <a:ahLst/>
            <a:cxnLst/>
            <a:rect l="l" t="t" r="r" b="b"/>
            <a:pathLst>
              <a:path w="2676368" h="1110693">
                <a:moveTo>
                  <a:pt x="0" y="0"/>
                </a:moveTo>
                <a:lnTo>
                  <a:pt x="2676368" y="0"/>
                </a:lnTo>
                <a:lnTo>
                  <a:pt x="2676368" y="1110693"/>
                </a:lnTo>
                <a:lnTo>
                  <a:pt x="0" y="11106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6532964" y="7700222"/>
            <a:ext cx="2249630" cy="2148397"/>
          </a:xfrm>
          <a:custGeom>
            <a:avLst/>
            <a:gdLst/>
            <a:ahLst/>
            <a:cxnLst/>
            <a:rect l="l" t="t" r="r" b="b"/>
            <a:pathLst>
              <a:path w="2249630" h="2148397">
                <a:moveTo>
                  <a:pt x="0" y="0"/>
                </a:moveTo>
                <a:lnTo>
                  <a:pt x="2249630" y="0"/>
                </a:lnTo>
                <a:lnTo>
                  <a:pt x="2249630" y="2148397"/>
                </a:lnTo>
                <a:lnTo>
                  <a:pt x="0" y="21483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632447" y="7227276"/>
            <a:ext cx="1713676" cy="2031024"/>
          </a:xfrm>
          <a:custGeom>
            <a:avLst/>
            <a:gdLst/>
            <a:ahLst/>
            <a:cxnLst/>
            <a:rect l="l" t="t" r="r" b="b"/>
            <a:pathLst>
              <a:path w="1713676" h="2031024">
                <a:moveTo>
                  <a:pt x="0" y="0"/>
                </a:moveTo>
                <a:lnTo>
                  <a:pt x="1713676" y="0"/>
                </a:lnTo>
                <a:lnTo>
                  <a:pt x="1713676" y="2031024"/>
                </a:lnTo>
                <a:lnTo>
                  <a:pt x="0" y="20310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6776008" y="4642372"/>
            <a:ext cx="1932576" cy="2211818"/>
          </a:xfrm>
          <a:custGeom>
            <a:avLst/>
            <a:gdLst/>
            <a:ahLst/>
            <a:cxnLst/>
            <a:rect l="l" t="t" r="r" b="b"/>
            <a:pathLst>
              <a:path w="1932576" h="2211818">
                <a:moveTo>
                  <a:pt x="0" y="0"/>
                </a:moveTo>
                <a:lnTo>
                  <a:pt x="1932576" y="0"/>
                </a:lnTo>
                <a:lnTo>
                  <a:pt x="1932576" y="2211818"/>
                </a:lnTo>
                <a:lnTo>
                  <a:pt x="0" y="22118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1508459" y="4478946"/>
            <a:ext cx="2441740" cy="2538671"/>
          </a:xfrm>
          <a:custGeom>
            <a:avLst/>
            <a:gdLst/>
            <a:ahLst/>
            <a:cxnLst/>
            <a:rect l="l" t="t" r="r" b="b"/>
            <a:pathLst>
              <a:path w="2441740" h="2538671">
                <a:moveTo>
                  <a:pt x="0" y="0"/>
                </a:moveTo>
                <a:lnTo>
                  <a:pt x="2441739" y="0"/>
                </a:lnTo>
                <a:lnTo>
                  <a:pt x="2441739" y="2538671"/>
                </a:lnTo>
                <a:lnTo>
                  <a:pt x="0" y="253867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TextBox 14"/>
          <p:cNvSpPr txBox="1"/>
          <p:nvPr/>
        </p:nvSpPr>
        <p:spPr>
          <a:xfrm>
            <a:off x="632447" y="528896"/>
            <a:ext cx="7366291" cy="1106178"/>
          </a:xfrm>
          <a:prstGeom prst="rect">
            <a:avLst/>
          </a:prstGeom>
        </p:spPr>
        <p:txBody>
          <a:bodyPr lIns="0" tIns="0" rIns="0" bIns="0" rtlCol="0" anchor="t">
            <a:spAutoFit/>
          </a:bodyPr>
          <a:lstStyle/>
          <a:p>
            <a:pPr marL="0" lvl="0" indent="0" algn="l">
              <a:lnSpc>
                <a:spcPts val="8300"/>
              </a:lnSpc>
            </a:pPr>
            <a:r>
              <a:rPr lang="en-US" sz="8300">
                <a:solidFill>
                  <a:srgbClr val="FFD145"/>
                </a:solidFill>
                <a:latin typeface="Gagalin"/>
                <a:ea typeface="Gagalin"/>
                <a:cs typeface="Gagalin"/>
                <a:sym typeface="Gagalin"/>
              </a:rPr>
              <a:t>Excess Cost</a:t>
            </a:r>
          </a:p>
        </p:txBody>
      </p:sp>
      <p:sp>
        <p:nvSpPr>
          <p:cNvPr id="15" name="TextBox 15"/>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15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173C"/>
        </a:solidFill>
        <a:effectLst/>
      </p:bgPr>
    </p:bg>
    <p:spTree>
      <p:nvGrpSpPr>
        <p:cNvPr id="1" name=""/>
        <p:cNvGrpSpPr/>
        <p:nvPr/>
      </p:nvGrpSpPr>
      <p:grpSpPr>
        <a:xfrm>
          <a:off x="0" y="0"/>
          <a:ext cx="0" cy="0"/>
          <a:chOff x="0" y="0"/>
          <a:chExt cx="0" cy="0"/>
        </a:xfrm>
      </p:grpSpPr>
      <p:grpSp>
        <p:nvGrpSpPr>
          <p:cNvPr id="2" name="Group 2"/>
          <p:cNvGrpSpPr/>
          <p:nvPr/>
        </p:nvGrpSpPr>
        <p:grpSpPr>
          <a:xfrm>
            <a:off x="10688320" y="3479998"/>
            <a:ext cx="6381357" cy="4413396"/>
            <a:chOff x="0" y="0"/>
            <a:chExt cx="1843502" cy="1274980"/>
          </a:xfrm>
        </p:grpSpPr>
        <p:sp>
          <p:nvSpPr>
            <p:cNvPr id="3" name="Freeform 3"/>
            <p:cNvSpPr/>
            <p:nvPr/>
          </p:nvSpPr>
          <p:spPr>
            <a:xfrm>
              <a:off x="0" y="0"/>
              <a:ext cx="1843502" cy="1274980"/>
            </a:xfrm>
            <a:custGeom>
              <a:avLst/>
              <a:gdLst/>
              <a:ahLst/>
              <a:cxnLst/>
              <a:rect l="l" t="t" r="r" b="b"/>
              <a:pathLst>
                <a:path w="1843502" h="1274980">
                  <a:moveTo>
                    <a:pt x="0" y="0"/>
                  </a:moveTo>
                  <a:lnTo>
                    <a:pt x="1843502" y="0"/>
                  </a:lnTo>
                  <a:lnTo>
                    <a:pt x="1843502" y="1274980"/>
                  </a:lnTo>
                  <a:lnTo>
                    <a:pt x="0" y="1274980"/>
                  </a:lnTo>
                  <a:close/>
                </a:path>
              </a:pathLst>
            </a:custGeom>
            <a:blipFill>
              <a:blip r:embed="rId2"/>
              <a:stretch>
                <a:fillRect l="-1903" r="-1903"/>
              </a:stretch>
            </a:blipFill>
          </p:spPr>
        </p:sp>
      </p:grpSp>
      <p:grpSp>
        <p:nvGrpSpPr>
          <p:cNvPr id="4" name="Group 4"/>
          <p:cNvGrpSpPr/>
          <p:nvPr/>
        </p:nvGrpSpPr>
        <p:grpSpPr>
          <a:xfrm>
            <a:off x="0" y="22915"/>
            <a:ext cx="18288000" cy="2011570"/>
            <a:chOff x="0" y="0"/>
            <a:chExt cx="4816593" cy="529796"/>
          </a:xfrm>
        </p:grpSpPr>
        <p:sp>
          <p:nvSpPr>
            <p:cNvPr id="5" name="Freeform 5"/>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FFD145"/>
            </a:solidFill>
          </p:spPr>
        </p:sp>
        <p:sp>
          <p:nvSpPr>
            <p:cNvPr id="6" name="TextBox 6"/>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7" name="TextBox 7"/>
          <p:cNvSpPr txBox="1"/>
          <p:nvPr/>
        </p:nvSpPr>
        <p:spPr>
          <a:xfrm>
            <a:off x="411220" y="451069"/>
            <a:ext cx="17637535" cy="1106178"/>
          </a:xfrm>
          <a:prstGeom prst="rect">
            <a:avLst/>
          </a:prstGeom>
        </p:spPr>
        <p:txBody>
          <a:bodyPr lIns="0" tIns="0" rIns="0" bIns="0" rtlCol="0" anchor="t">
            <a:spAutoFit/>
          </a:bodyPr>
          <a:lstStyle/>
          <a:p>
            <a:pPr marL="0" lvl="0" indent="0" algn="ctr">
              <a:lnSpc>
                <a:spcPts val="8300"/>
              </a:lnSpc>
            </a:pPr>
            <a:r>
              <a:rPr lang="en-US" sz="8300">
                <a:solidFill>
                  <a:srgbClr val="0C173C"/>
                </a:solidFill>
                <a:latin typeface="Gagalin"/>
                <a:ea typeface="Gagalin"/>
                <a:cs typeface="Gagalin"/>
                <a:sym typeface="Gagalin"/>
              </a:rPr>
              <a:t>Stronger Connections</a:t>
            </a:r>
          </a:p>
        </p:txBody>
      </p:sp>
      <p:sp>
        <p:nvSpPr>
          <p:cNvPr id="8" name="TextBox 8"/>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16</a:t>
            </a:r>
          </a:p>
        </p:txBody>
      </p:sp>
      <p:sp>
        <p:nvSpPr>
          <p:cNvPr id="9" name="TextBox 9"/>
          <p:cNvSpPr txBox="1"/>
          <p:nvPr/>
        </p:nvSpPr>
        <p:spPr>
          <a:xfrm>
            <a:off x="823275" y="3088640"/>
            <a:ext cx="8669782" cy="5769610"/>
          </a:xfrm>
          <a:prstGeom prst="rect">
            <a:avLst/>
          </a:prstGeom>
        </p:spPr>
        <p:txBody>
          <a:bodyPr lIns="0" tIns="0" rIns="0" bIns="0" rtlCol="0" anchor="t">
            <a:spAutoFit/>
          </a:bodyPr>
          <a:lstStyle/>
          <a:p>
            <a:pPr algn="l">
              <a:lnSpc>
                <a:spcPts val="3639"/>
              </a:lnSpc>
            </a:pPr>
            <a:r>
              <a:rPr lang="en-US" sz="2599" b="1">
                <a:solidFill>
                  <a:srgbClr val="FFD145"/>
                </a:solidFill>
                <a:latin typeface="Inter Bold"/>
                <a:ea typeface="Inter Bold"/>
                <a:cs typeface="Inter Bold"/>
                <a:sym typeface="Inter Bold"/>
              </a:rPr>
              <a:t>Grant Focus:</a:t>
            </a:r>
          </a:p>
          <a:p>
            <a:pPr marL="453390" lvl="1" indent="-226695" algn="l">
              <a:lnSpc>
                <a:spcPts val="3150"/>
              </a:lnSpc>
              <a:buFont typeface="Arial"/>
              <a:buChar char="•"/>
            </a:pPr>
            <a:r>
              <a:rPr lang="en-US" sz="2100">
                <a:solidFill>
                  <a:srgbClr val="FFD145"/>
                </a:solidFill>
                <a:latin typeface="Inter"/>
                <a:ea typeface="Inter"/>
                <a:cs typeface="Inter"/>
                <a:sym typeface="Inter"/>
              </a:rPr>
              <a:t>School Climate, Behavior and Mental Health Institute</a:t>
            </a:r>
          </a:p>
          <a:p>
            <a:pPr marL="453390" lvl="1" indent="-226695" algn="l">
              <a:lnSpc>
                <a:spcPts val="3150"/>
              </a:lnSpc>
              <a:buFont typeface="Arial"/>
              <a:buChar char="•"/>
            </a:pPr>
            <a:r>
              <a:rPr lang="en-US" sz="2100">
                <a:solidFill>
                  <a:srgbClr val="FFD145"/>
                </a:solidFill>
                <a:latin typeface="Inter"/>
                <a:ea typeface="Inter"/>
                <a:cs typeface="Inter"/>
                <a:sym typeface="Inter"/>
              </a:rPr>
              <a:t>MTSS, Social Work and Behavioral Services</a:t>
            </a:r>
          </a:p>
          <a:p>
            <a:pPr marL="453390" lvl="1" indent="-226695" algn="l">
              <a:lnSpc>
                <a:spcPts val="3150"/>
              </a:lnSpc>
              <a:buFont typeface="Arial"/>
              <a:buChar char="•"/>
            </a:pPr>
            <a:r>
              <a:rPr lang="en-US" sz="2100">
                <a:solidFill>
                  <a:srgbClr val="FFD145"/>
                </a:solidFill>
                <a:latin typeface="Inter"/>
                <a:ea typeface="Inter"/>
                <a:cs typeface="Inter"/>
                <a:sym typeface="Inter"/>
              </a:rPr>
              <a:t>Supplemental Intensive Behavior Services through Board Certified Behavior Analysts</a:t>
            </a:r>
          </a:p>
          <a:p>
            <a:pPr algn="l">
              <a:lnSpc>
                <a:spcPts val="2940"/>
              </a:lnSpc>
            </a:pPr>
            <a:endParaRPr lang="en-US" sz="2100">
              <a:solidFill>
                <a:srgbClr val="FFD145"/>
              </a:solidFill>
              <a:latin typeface="Inter"/>
              <a:ea typeface="Inter"/>
              <a:cs typeface="Inter"/>
              <a:sym typeface="Inter"/>
            </a:endParaRPr>
          </a:p>
          <a:p>
            <a:pPr algn="l">
              <a:lnSpc>
                <a:spcPts val="2940"/>
              </a:lnSpc>
            </a:pPr>
            <a:r>
              <a:rPr lang="en-US" sz="2100" b="1">
                <a:solidFill>
                  <a:srgbClr val="FFD145"/>
                </a:solidFill>
                <a:latin typeface="Inter Bold"/>
                <a:ea typeface="Inter Bold"/>
                <a:cs typeface="Inter Bold"/>
                <a:sym typeface="Inter Bold"/>
              </a:rPr>
              <a:t>Next Steps:</a:t>
            </a:r>
          </a:p>
          <a:p>
            <a:pPr marL="453390" lvl="1" indent="-226695" algn="l">
              <a:lnSpc>
                <a:spcPts val="2940"/>
              </a:lnSpc>
              <a:buFont typeface="Arial"/>
              <a:buChar char="•"/>
            </a:pPr>
            <a:r>
              <a:rPr lang="en-US" sz="2100">
                <a:solidFill>
                  <a:srgbClr val="FFD145"/>
                </a:solidFill>
                <a:latin typeface="Inter"/>
                <a:ea typeface="Inter"/>
                <a:cs typeface="Inter"/>
                <a:sym typeface="Inter"/>
              </a:rPr>
              <a:t>Submit your Needs Assessment if you have not already. (Next Due: October 15th)</a:t>
            </a:r>
          </a:p>
          <a:p>
            <a:pPr algn="l">
              <a:lnSpc>
                <a:spcPts val="2940"/>
              </a:lnSpc>
            </a:pPr>
            <a:endParaRPr lang="en-US" sz="2100">
              <a:solidFill>
                <a:srgbClr val="FFD145"/>
              </a:solidFill>
              <a:latin typeface="Inter"/>
              <a:ea typeface="Inter"/>
              <a:cs typeface="Inter"/>
              <a:sym typeface="Inter"/>
            </a:endParaRPr>
          </a:p>
          <a:p>
            <a:pPr marL="453390" lvl="1" indent="-226695" algn="l">
              <a:lnSpc>
                <a:spcPts val="2940"/>
              </a:lnSpc>
              <a:buFont typeface="Arial"/>
              <a:buChar char="•"/>
            </a:pPr>
            <a:r>
              <a:rPr lang="en-US" sz="2100">
                <a:solidFill>
                  <a:srgbClr val="FFD145"/>
                </a:solidFill>
                <a:latin typeface="Inter"/>
                <a:ea typeface="Inter"/>
                <a:cs typeface="Inter"/>
                <a:sym typeface="Inter"/>
              </a:rPr>
              <a:t>Once Needs Assessment is approved put in a request for reimbursement with the proper supporting documentation.</a:t>
            </a:r>
          </a:p>
          <a:p>
            <a:pPr algn="l">
              <a:lnSpc>
                <a:spcPts val="2940"/>
              </a:lnSpc>
            </a:pPr>
            <a:endParaRPr lang="en-US" sz="2100">
              <a:solidFill>
                <a:srgbClr val="FFD145"/>
              </a:solidFill>
              <a:latin typeface="Inter"/>
              <a:ea typeface="Inter"/>
              <a:cs typeface="Inter"/>
              <a:sym typeface="Inter"/>
            </a:endParaRPr>
          </a:p>
          <a:p>
            <a:pPr marL="453390" lvl="1" indent="-226695" algn="l">
              <a:lnSpc>
                <a:spcPts val="2940"/>
              </a:lnSpc>
              <a:buFont typeface="Arial"/>
              <a:buChar char="•"/>
            </a:pPr>
            <a:r>
              <a:rPr lang="en-US" sz="2100">
                <a:solidFill>
                  <a:srgbClr val="FFD145"/>
                </a:solidFill>
                <a:latin typeface="Inter"/>
                <a:ea typeface="Inter"/>
                <a:cs typeface="Inter"/>
                <a:sym typeface="Inter"/>
              </a:rPr>
              <a:t>Reimbursements due by August 1, 2026!</a:t>
            </a:r>
          </a:p>
          <a:p>
            <a:pPr algn="l">
              <a:lnSpc>
                <a:spcPts val="2940"/>
              </a:lnSpc>
            </a:pPr>
            <a:endParaRPr lang="en-US" sz="2100">
              <a:solidFill>
                <a:srgbClr val="FFD145"/>
              </a:solidFill>
              <a:latin typeface="Inter"/>
              <a:ea typeface="Inter"/>
              <a:cs typeface="Inter"/>
              <a:sym typeface="Inte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grpSp>
        <p:nvGrpSpPr>
          <p:cNvPr id="2" name="Group 2"/>
          <p:cNvGrpSpPr/>
          <p:nvPr/>
        </p:nvGrpSpPr>
        <p:grpSpPr>
          <a:xfrm>
            <a:off x="10712244" y="2808779"/>
            <a:ext cx="6882511" cy="6275700"/>
            <a:chOff x="0" y="0"/>
            <a:chExt cx="1843502" cy="1680966"/>
          </a:xfrm>
        </p:grpSpPr>
        <p:sp>
          <p:nvSpPr>
            <p:cNvPr id="3" name="Freeform 3"/>
            <p:cNvSpPr/>
            <p:nvPr/>
          </p:nvSpPr>
          <p:spPr>
            <a:xfrm>
              <a:off x="0" y="0"/>
              <a:ext cx="1843502" cy="1680966"/>
            </a:xfrm>
            <a:custGeom>
              <a:avLst/>
              <a:gdLst/>
              <a:ahLst/>
              <a:cxnLst/>
              <a:rect l="l" t="t" r="r" b="b"/>
              <a:pathLst>
                <a:path w="1843502" h="1680966">
                  <a:moveTo>
                    <a:pt x="0" y="0"/>
                  </a:moveTo>
                  <a:lnTo>
                    <a:pt x="1843502" y="0"/>
                  </a:lnTo>
                  <a:lnTo>
                    <a:pt x="1843502" y="1680966"/>
                  </a:lnTo>
                  <a:lnTo>
                    <a:pt x="0" y="1680966"/>
                  </a:lnTo>
                  <a:close/>
                </a:path>
              </a:pathLst>
            </a:custGeom>
            <a:blipFill>
              <a:blip r:embed="rId2"/>
              <a:stretch>
                <a:fillRect l="-657" r="-657"/>
              </a:stretch>
            </a:blipFill>
          </p:spPr>
        </p:sp>
      </p:grpSp>
      <p:grpSp>
        <p:nvGrpSpPr>
          <p:cNvPr id="4" name="Group 4"/>
          <p:cNvGrpSpPr/>
          <p:nvPr/>
        </p:nvGrpSpPr>
        <p:grpSpPr>
          <a:xfrm>
            <a:off x="0" y="22915"/>
            <a:ext cx="18288000" cy="2011570"/>
            <a:chOff x="0" y="0"/>
            <a:chExt cx="4816593" cy="529796"/>
          </a:xfrm>
        </p:grpSpPr>
        <p:sp>
          <p:nvSpPr>
            <p:cNvPr id="5" name="Freeform 5"/>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0C173C"/>
            </a:solidFill>
          </p:spPr>
        </p:sp>
        <p:sp>
          <p:nvSpPr>
            <p:cNvPr id="6" name="TextBox 6"/>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7" name="TextBox 7"/>
          <p:cNvSpPr txBox="1"/>
          <p:nvPr/>
        </p:nvSpPr>
        <p:spPr>
          <a:xfrm>
            <a:off x="411220" y="451069"/>
            <a:ext cx="17637535" cy="1106178"/>
          </a:xfrm>
          <a:prstGeom prst="rect">
            <a:avLst/>
          </a:prstGeom>
        </p:spPr>
        <p:txBody>
          <a:bodyPr lIns="0" tIns="0" rIns="0" bIns="0" rtlCol="0" anchor="t">
            <a:spAutoFit/>
          </a:bodyPr>
          <a:lstStyle/>
          <a:p>
            <a:pPr marL="0" lvl="0" indent="0" algn="ctr">
              <a:lnSpc>
                <a:spcPts val="8300"/>
              </a:lnSpc>
            </a:pPr>
            <a:r>
              <a:rPr lang="en-US" sz="8300">
                <a:solidFill>
                  <a:srgbClr val="FFD145"/>
                </a:solidFill>
                <a:latin typeface="Gagalin"/>
                <a:ea typeface="Gagalin"/>
                <a:cs typeface="Gagalin"/>
                <a:sym typeface="Gagalin"/>
              </a:rPr>
              <a:t>Unified School Improvement Grant </a:t>
            </a:r>
          </a:p>
        </p:txBody>
      </p:sp>
      <p:sp>
        <p:nvSpPr>
          <p:cNvPr id="8" name="TextBox 8"/>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17</a:t>
            </a:r>
          </a:p>
        </p:txBody>
      </p:sp>
      <p:sp>
        <p:nvSpPr>
          <p:cNvPr id="9" name="TextBox 9"/>
          <p:cNvSpPr txBox="1"/>
          <p:nvPr/>
        </p:nvSpPr>
        <p:spPr>
          <a:xfrm>
            <a:off x="546190" y="3550012"/>
            <a:ext cx="9483989" cy="5326300"/>
          </a:xfrm>
          <a:prstGeom prst="rect">
            <a:avLst/>
          </a:prstGeom>
        </p:spPr>
        <p:txBody>
          <a:bodyPr lIns="0" tIns="0" rIns="0" bIns="0" rtlCol="0" anchor="t">
            <a:spAutoFit/>
          </a:bodyPr>
          <a:lstStyle/>
          <a:p>
            <a:pPr algn="l">
              <a:lnSpc>
                <a:spcPts val="3049"/>
              </a:lnSpc>
            </a:pPr>
            <a:r>
              <a:rPr lang="en-US" sz="2178">
                <a:solidFill>
                  <a:srgbClr val="000000"/>
                </a:solidFill>
                <a:latin typeface="Inter"/>
                <a:ea typeface="Inter"/>
                <a:cs typeface="Inter"/>
                <a:sym typeface="Inter"/>
              </a:rPr>
              <a:t>The Unified School Improvement Grant (UniSIG) provides federal funding to schools identified for improvement. </a:t>
            </a:r>
          </a:p>
          <a:p>
            <a:pPr algn="l">
              <a:lnSpc>
                <a:spcPts val="3049"/>
              </a:lnSpc>
            </a:pPr>
            <a:endParaRPr lang="en-US" sz="2178">
              <a:solidFill>
                <a:srgbClr val="000000"/>
              </a:solidFill>
              <a:latin typeface="Inter"/>
              <a:ea typeface="Inter"/>
              <a:cs typeface="Inter"/>
              <a:sym typeface="Inter"/>
            </a:endParaRPr>
          </a:p>
          <a:p>
            <a:pPr algn="l">
              <a:lnSpc>
                <a:spcPts val="3049"/>
              </a:lnSpc>
            </a:pPr>
            <a:r>
              <a:rPr lang="en-US" sz="2178">
                <a:solidFill>
                  <a:srgbClr val="000000"/>
                </a:solidFill>
                <a:latin typeface="Inter"/>
                <a:ea typeface="Inter"/>
                <a:cs typeface="Inter"/>
                <a:sym typeface="Inter"/>
              </a:rPr>
              <a:t>A school can be identified to receive UniSIG in any of the following three ways:</a:t>
            </a:r>
          </a:p>
          <a:p>
            <a:pPr marL="470263" lvl="1" indent="-235131" algn="l">
              <a:lnSpc>
                <a:spcPts val="3049"/>
              </a:lnSpc>
              <a:buFont typeface="Arial"/>
              <a:buChar char="•"/>
            </a:pPr>
            <a:r>
              <a:rPr lang="en-US" sz="2178">
                <a:solidFill>
                  <a:srgbClr val="000000"/>
                </a:solidFill>
                <a:latin typeface="Inter"/>
                <a:ea typeface="Inter"/>
                <a:cs typeface="Inter"/>
                <a:sym typeface="Inter"/>
              </a:rPr>
              <a:t>Have an overall Federal Index below 41%</a:t>
            </a:r>
          </a:p>
          <a:p>
            <a:pPr marL="470263" lvl="1" indent="-235131" algn="l">
              <a:lnSpc>
                <a:spcPts val="3049"/>
              </a:lnSpc>
              <a:buFont typeface="Arial"/>
              <a:buChar char="•"/>
            </a:pPr>
            <a:r>
              <a:rPr lang="en-US" sz="2178">
                <a:solidFill>
                  <a:srgbClr val="000000"/>
                </a:solidFill>
                <a:latin typeface="Inter"/>
                <a:ea typeface="Inter"/>
                <a:cs typeface="Inter"/>
                <a:sym typeface="Inter"/>
              </a:rPr>
              <a:t>Have a graduation rate at or below 67%</a:t>
            </a:r>
          </a:p>
          <a:p>
            <a:pPr marL="470263" lvl="1" indent="-235131" algn="l">
              <a:lnSpc>
                <a:spcPts val="3049"/>
              </a:lnSpc>
              <a:buFont typeface="Arial"/>
              <a:buChar char="•"/>
            </a:pPr>
            <a:r>
              <a:rPr lang="en-US" sz="2178">
                <a:solidFill>
                  <a:srgbClr val="000000"/>
                </a:solidFill>
                <a:latin typeface="Inter"/>
                <a:ea typeface="Inter"/>
                <a:cs typeface="Inter"/>
                <a:sym typeface="Inter"/>
              </a:rPr>
              <a:t>Have a school grade of a D or F</a:t>
            </a:r>
          </a:p>
          <a:p>
            <a:pPr algn="l">
              <a:lnSpc>
                <a:spcPts val="3049"/>
              </a:lnSpc>
            </a:pPr>
            <a:endParaRPr lang="en-US" sz="2178">
              <a:solidFill>
                <a:srgbClr val="000000"/>
              </a:solidFill>
              <a:latin typeface="Inter"/>
              <a:ea typeface="Inter"/>
              <a:cs typeface="Inter"/>
              <a:sym typeface="Inter"/>
            </a:endParaRPr>
          </a:p>
          <a:p>
            <a:pPr algn="l">
              <a:lnSpc>
                <a:spcPts val="3049"/>
              </a:lnSpc>
            </a:pPr>
            <a:r>
              <a:rPr lang="en-US" sz="2178">
                <a:solidFill>
                  <a:srgbClr val="000000"/>
                </a:solidFill>
                <a:latin typeface="Inter"/>
                <a:ea typeface="Inter"/>
                <a:cs typeface="Inter"/>
                <a:sym typeface="Inter"/>
              </a:rPr>
              <a:t>Charter schools that qualify can use these funds for strategies and resources that support student learning and align with their School Improvement Plan. Reimbursements may be submitted for expenditures during the program period of </a:t>
            </a:r>
            <a:r>
              <a:rPr lang="en-US" sz="2178" b="1">
                <a:solidFill>
                  <a:srgbClr val="000000"/>
                </a:solidFill>
                <a:latin typeface="Inter Bold"/>
                <a:ea typeface="Inter Bold"/>
                <a:cs typeface="Inter Bold"/>
                <a:sym typeface="Inter Bold"/>
              </a:rPr>
              <a:t>August 1, 2025 to July 31, 2026</a:t>
            </a:r>
            <a:r>
              <a:rPr lang="en-US" sz="2178">
                <a:solidFill>
                  <a:srgbClr val="000000"/>
                </a:solidFill>
                <a:latin typeface="Inter"/>
                <a:ea typeface="Inter"/>
                <a:cs typeface="Inter"/>
                <a:sym typeface="Inter"/>
              </a:rPr>
              <a:t>.</a:t>
            </a:r>
          </a:p>
          <a:p>
            <a:pPr algn="l">
              <a:lnSpc>
                <a:spcPts val="3049"/>
              </a:lnSpc>
              <a:spcBef>
                <a:spcPct val="0"/>
              </a:spcBef>
            </a:pPr>
            <a:endParaRPr lang="en-US" sz="2178">
              <a:solidFill>
                <a:srgbClr val="000000"/>
              </a:solidFill>
              <a:latin typeface="Inter"/>
              <a:ea typeface="Inter"/>
              <a:cs typeface="Inter"/>
              <a:sym typeface="Inte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sp>
        <p:nvSpPr>
          <p:cNvPr id="2" name="Freeform 2"/>
          <p:cNvSpPr/>
          <p:nvPr/>
        </p:nvSpPr>
        <p:spPr>
          <a:xfrm>
            <a:off x="0" y="-1422281"/>
            <a:ext cx="18407888" cy="13046591"/>
          </a:xfrm>
          <a:custGeom>
            <a:avLst/>
            <a:gdLst/>
            <a:ahLst/>
            <a:cxnLst/>
            <a:rect l="l" t="t" r="r" b="b"/>
            <a:pathLst>
              <a:path w="18407888" h="13046591">
                <a:moveTo>
                  <a:pt x="0" y="0"/>
                </a:moveTo>
                <a:lnTo>
                  <a:pt x="18407888" y="0"/>
                </a:lnTo>
                <a:lnTo>
                  <a:pt x="18407888" y="13046591"/>
                </a:lnTo>
                <a:lnTo>
                  <a:pt x="0" y="13046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325232" y="3870757"/>
            <a:ext cx="17637535" cy="1742418"/>
          </a:xfrm>
          <a:prstGeom prst="rect">
            <a:avLst/>
          </a:prstGeom>
        </p:spPr>
        <p:txBody>
          <a:bodyPr lIns="0" tIns="0" rIns="0" bIns="0" rtlCol="0" anchor="t">
            <a:spAutoFit/>
          </a:bodyPr>
          <a:lstStyle/>
          <a:p>
            <a:pPr marL="0" lvl="0" indent="0" algn="ctr">
              <a:lnSpc>
                <a:spcPts val="13099"/>
              </a:lnSpc>
            </a:pPr>
            <a:r>
              <a:rPr lang="en-US" sz="13099" u="sng">
                <a:solidFill>
                  <a:srgbClr val="0C173C"/>
                </a:solidFill>
                <a:latin typeface="Gagalin"/>
                <a:ea typeface="Gagalin"/>
                <a:cs typeface="Gagalin"/>
                <a:sym typeface="Gagalin"/>
              </a:rPr>
              <a:t>Title II &amp; Title IV</a:t>
            </a:r>
          </a:p>
        </p:txBody>
      </p:sp>
      <p:sp>
        <p:nvSpPr>
          <p:cNvPr id="4" name="Freeform 4"/>
          <p:cNvSpPr/>
          <p:nvPr/>
        </p:nvSpPr>
        <p:spPr>
          <a:xfrm>
            <a:off x="2863282" y="5238311"/>
            <a:ext cx="7315200" cy="1435608"/>
          </a:xfrm>
          <a:custGeom>
            <a:avLst/>
            <a:gdLst/>
            <a:ahLst/>
            <a:cxnLst/>
            <a:rect l="l" t="t" r="r" b="b"/>
            <a:pathLst>
              <a:path w="7315200" h="1435608">
                <a:moveTo>
                  <a:pt x="0" y="0"/>
                </a:moveTo>
                <a:lnTo>
                  <a:pt x="7315200" y="0"/>
                </a:lnTo>
                <a:lnTo>
                  <a:pt x="7315200" y="1435608"/>
                </a:lnTo>
                <a:lnTo>
                  <a:pt x="0" y="14356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530550" y="5238311"/>
            <a:ext cx="7315200" cy="1435608"/>
          </a:xfrm>
          <a:custGeom>
            <a:avLst/>
            <a:gdLst/>
            <a:ahLst/>
            <a:cxnLst/>
            <a:rect l="l" t="t" r="r" b="b"/>
            <a:pathLst>
              <a:path w="7315200" h="1435608">
                <a:moveTo>
                  <a:pt x="0" y="0"/>
                </a:moveTo>
                <a:lnTo>
                  <a:pt x="7315200" y="0"/>
                </a:lnTo>
                <a:lnTo>
                  <a:pt x="7315200" y="1435608"/>
                </a:lnTo>
                <a:lnTo>
                  <a:pt x="0" y="14356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43527" y="6470861"/>
            <a:ext cx="2900934" cy="4114800"/>
          </a:xfrm>
          <a:custGeom>
            <a:avLst/>
            <a:gdLst/>
            <a:ahLst/>
            <a:cxnLst/>
            <a:rect l="l" t="t" r="r" b="b"/>
            <a:pathLst>
              <a:path w="2900934" h="4114800">
                <a:moveTo>
                  <a:pt x="0" y="0"/>
                </a:moveTo>
                <a:lnTo>
                  <a:pt x="2900934" y="0"/>
                </a:lnTo>
                <a:lnTo>
                  <a:pt x="2900934" y="4114800"/>
                </a:lnTo>
                <a:lnTo>
                  <a:pt x="0" y="4114800"/>
                </a:lnTo>
                <a:lnTo>
                  <a:pt x="0" y="0"/>
                </a:lnTo>
                <a:close/>
              </a:path>
            </a:pathLst>
          </a:custGeom>
          <a:blipFill>
            <a:blip r:embed="rId6"/>
            <a:stretch>
              <a:fillRect/>
            </a:stretch>
          </a:blipFill>
        </p:spPr>
      </p:sp>
      <p:sp>
        <p:nvSpPr>
          <p:cNvPr id="7" name="Freeform 7"/>
          <p:cNvSpPr/>
          <p:nvPr/>
        </p:nvSpPr>
        <p:spPr>
          <a:xfrm>
            <a:off x="14615475" y="6487911"/>
            <a:ext cx="3672525" cy="5136399"/>
          </a:xfrm>
          <a:custGeom>
            <a:avLst/>
            <a:gdLst/>
            <a:ahLst/>
            <a:cxnLst/>
            <a:rect l="l" t="t" r="r" b="b"/>
            <a:pathLst>
              <a:path w="3672525" h="5136399">
                <a:moveTo>
                  <a:pt x="0" y="0"/>
                </a:moveTo>
                <a:lnTo>
                  <a:pt x="3672525" y="0"/>
                </a:lnTo>
                <a:lnTo>
                  <a:pt x="3672525" y="5136399"/>
                </a:lnTo>
                <a:lnTo>
                  <a:pt x="0" y="5136399"/>
                </a:lnTo>
                <a:lnTo>
                  <a:pt x="0" y="0"/>
                </a:lnTo>
                <a:close/>
              </a:path>
            </a:pathLst>
          </a:custGeom>
          <a:blipFill>
            <a:blip r:embed="rId7"/>
            <a:stretch>
              <a:fillRect/>
            </a:stretch>
          </a:blipFill>
        </p:spPr>
      </p:sp>
      <p:sp>
        <p:nvSpPr>
          <p:cNvPr id="8" name="TextBox 8"/>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18</a:t>
            </a:r>
          </a:p>
        </p:txBody>
      </p:sp>
      <p:sp>
        <p:nvSpPr>
          <p:cNvPr id="9" name="TextBox 9"/>
          <p:cNvSpPr txBox="1"/>
          <p:nvPr/>
        </p:nvSpPr>
        <p:spPr>
          <a:xfrm>
            <a:off x="7572524" y="5784665"/>
            <a:ext cx="3142952" cy="1566544"/>
          </a:xfrm>
          <a:prstGeom prst="rect">
            <a:avLst/>
          </a:prstGeom>
        </p:spPr>
        <p:txBody>
          <a:bodyPr lIns="0" tIns="0" rIns="0" bIns="0" rtlCol="0" anchor="t">
            <a:spAutoFit/>
          </a:bodyPr>
          <a:lstStyle/>
          <a:p>
            <a:pPr algn="ctr">
              <a:lnSpc>
                <a:spcPts val="12880"/>
              </a:lnSpc>
            </a:pPr>
            <a:r>
              <a:rPr lang="en-US" sz="9200">
                <a:solidFill>
                  <a:srgbClr val="0C173C"/>
                </a:solidFill>
                <a:latin typeface="Brittany"/>
                <a:ea typeface="Brittany"/>
                <a:cs typeface="Brittany"/>
                <a:sym typeface="Brittany"/>
              </a:rPr>
              <a:t>Updates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0C173C"/>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TextBox 5"/>
          <p:cNvSpPr txBox="1"/>
          <p:nvPr/>
        </p:nvSpPr>
        <p:spPr>
          <a:xfrm>
            <a:off x="17553623"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19</a:t>
            </a:r>
          </a:p>
        </p:txBody>
      </p:sp>
      <p:sp>
        <p:nvSpPr>
          <p:cNvPr id="6" name="TextBox 6"/>
          <p:cNvSpPr txBox="1"/>
          <p:nvPr/>
        </p:nvSpPr>
        <p:spPr>
          <a:xfrm>
            <a:off x="411220" y="451069"/>
            <a:ext cx="17637535" cy="1106178"/>
          </a:xfrm>
          <a:prstGeom prst="rect">
            <a:avLst/>
          </a:prstGeom>
        </p:spPr>
        <p:txBody>
          <a:bodyPr lIns="0" tIns="0" rIns="0" bIns="0" rtlCol="0" anchor="t">
            <a:spAutoFit/>
          </a:bodyPr>
          <a:lstStyle/>
          <a:p>
            <a:pPr marL="0" lvl="0" indent="0" algn="ctr">
              <a:lnSpc>
                <a:spcPts val="8300"/>
              </a:lnSpc>
            </a:pPr>
            <a:r>
              <a:rPr lang="en-US" sz="8300">
                <a:solidFill>
                  <a:srgbClr val="FFD145"/>
                </a:solidFill>
                <a:latin typeface="Gagalin"/>
                <a:ea typeface="Gagalin"/>
                <a:cs typeface="Gagalin"/>
                <a:sym typeface="Gagalin"/>
              </a:rPr>
              <a:t>Title II and Title iv</a:t>
            </a:r>
          </a:p>
        </p:txBody>
      </p:sp>
      <p:sp>
        <p:nvSpPr>
          <p:cNvPr id="7" name="TextBox 7"/>
          <p:cNvSpPr txBox="1"/>
          <p:nvPr/>
        </p:nvSpPr>
        <p:spPr>
          <a:xfrm>
            <a:off x="4257938" y="3054359"/>
            <a:ext cx="9944100" cy="1566544"/>
          </a:xfrm>
          <a:prstGeom prst="rect">
            <a:avLst/>
          </a:prstGeom>
        </p:spPr>
        <p:txBody>
          <a:bodyPr lIns="0" tIns="0" rIns="0" bIns="0" rtlCol="0" anchor="t">
            <a:spAutoFit/>
          </a:bodyPr>
          <a:lstStyle/>
          <a:p>
            <a:pPr algn="ctr">
              <a:lnSpc>
                <a:spcPts val="12880"/>
              </a:lnSpc>
            </a:pPr>
            <a:r>
              <a:rPr lang="en-US" sz="9200">
                <a:solidFill>
                  <a:srgbClr val="0C173C"/>
                </a:solidFill>
                <a:latin typeface="Brittany"/>
                <a:ea typeface="Brittany"/>
                <a:cs typeface="Brittany"/>
                <a:sym typeface="Brittany"/>
              </a:rPr>
              <a:t>Federal Freeze Updates</a:t>
            </a:r>
          </a:p>
        </p:txBody>
      </p:sp>
      <p:sp>
        <p:nvSpPr>
          <p:cNvPr id="8" name="TextBox 8"/>
          <p:cNvSpPr txBox="1"/>
          <p:nvPr/>
        </p:nvSpPr>
        <p:spPr>
          <a:xfrm>
            <a:off x="825282" y="6163953"/>
            <a:ext cx="17223474" cy="1391095"/>
          </a:xfrm>
          <a:prstGeom prst="rect">
            <a:avLst/>
          </a:prstGeom>
        </p:spPr>
        <p:txBody>
          <a:bodyPr lIns="0" tIns="0" rIns="0" bIns="0" rtlCol="0" anchor="t">
            <a:spAutoFit/>
          </a:bodyPr>
          <a:lstStyle/>
          <a:p>
            <a:pPr algn="l">
              <a:lnSpc>
                <a:spcPts val="5607"/>
              </a:lnSpc>
            </a:pPr>
            <a:r>
              <a:rPr lang="en-US" sz="3738">
                <a:solidFill>
                  <a:srgbClr val="0C173C"/>
                </a:solidFill>
                <a:latin typeface="Inter"/>
                <a:ea typeface="Inter"/>
                <a:cs typeface="Inter"/>
                <a:sym typeface="Inter"/>
              </a:rPr>
              <a:t>24-25 No Cost Extension (which means no roll forward in the spring)</a:t>
            </a:r>
          </a:p>
          <a:p>
            <a:pPr algn="l">
              <a:lnSpc>
                <a:spcPts val="5607"/>
              </a:lnSpc>
            </a:pPr>
            <a:r>
              <a:rPr lang="en-US" sz="3738">
                <a:solidFill>
                  <a:srgbClr val="0C173C"/>
                </a:solidFill>
                <a:latin typeface="Inter"/>
                <a:ea typeface="Inter"/>
                <a:cs typeface="Inter"/>
                <a:sym typeface="Inter"/>
              </a:rPr>
              <a:t>25-26 Base Allocation only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29841" y="4994201"/>
            <a:ext cx="11575919" cy="495300"/>
          </a:xfrm>
          <a:prstGeom prst="rect">
            <a:avLst/>
          </a:prstGeom>
        </p:spPr>
        <p:txBody>
          <a:bodyPr lIns="0" tIns="0" rIns="0" bIns="0" rtlCol="0" anchor="t">
            <a:spAutoFit/>
          </a:bodyPr>
          <a:lstStyle/>
          <a:p>
            <a:pPr marL="0" lvl="0" indent="0" algn="just">
              <a:lnSpc>
                <a:spcPts val="3840"/>
              </a:lnSpc>
              <a:spcBef>
                <a:spcPct val="0"/>
              </a:spcBef>
            </a:pPr>
            <a:r>
              <a:rPr lang="en-US" sz="3200" b="1" u="sng" spc="32">
                <a:solidFill>
                  <a:srgbClr val="0C173C"/>
                </a:solidFill>
                <a:latin typeface="Inter Bold"/>
                <a:ea typeface="Inter Bold"/>
                <a:cs typeface="Inter Bold"/>
                <a:sym typeface="Inter Bold"/>
              </a:rPr>
              <a:t>Grant Specific</a:t>
            </a:r>
          </a:p>
        </p:txBody>
      </p:sp>
      <p:sp>
        <p:nvSpPr>
          <p:cNvPr id="3" name="TextBox 3"/>
          <p:cNvSpPr txBox="1"/>
          <p:nvPr/>
        </p:nvSpPr>
        <p:spPr>
          <a:xfrm>
            <a:off x="4356020" y="1278301"/>
            <a:ext cx="11575919" cy="881382"/>
          </a:xfrm>
          <a:prstGeom prst="rect">
            <a:avLst/>
          </a:prstGeom>
        </p:spPr>
        <p:txBody>
          <a:bodyPr lIns="0" tIns="0" rIns="0" bIns="0" rtlCol="0" anchor="t">
            <a:spAutoFit/>
          </a:bodyPr>
          <a:lstStyle/>
          <a:p>
            <a:pPr algn="l">
              <a:lnSpc>
                <a:spcPts val="7999"/>
              </a:lnSpc>
            </a:pPr>
            <a:r>
              <a:rPr lang="en-US" sz="3199" b="1" u="sng">
                <a:solidFill>
                  <a:srgbClr val="0C173C"/>
                </a:solidFill>
                <a:latin typeface="Inter Bold"/>
                <a:ea typeface="Inter Bold"/>
                <a:cs typeface="Inter Bold"/>
                <a:sym typeface="Inter Bold"/>
              </a:rPr>
              <a:t>Special Projects Updates</a:t>
            </a:r>
            <a:r>
              <a:rPr lang="en-US" sz="3199">
                <a:solidFill>
                  <a:srgbClr val="0C173C"/>
                </a:solidFill>
                <a:latin typeface="Inter"/>
                <a:ea typeface="Inter"/>
                <a:cs typeface="Inter"/>
                <a:sym typeface="Inter"/>
              </a:rPr>
              <a:t> </a:t>
            </a:r>
          </a:p>
        </p:txBody>
      </p:sp>
      <p:sp>
        <p:nvSpPr>
          <p:cNvPr id="4" name="TextBox 4"/>
          <p:cNvSpPr txBox="1"/>
          <p:nvPr/>
        </p:nvSpPr>
        <p:spPr>
          <a:xfrm>
            <a:off x="4356020" y="2321608"/>
            <a:ext cx="11575919" cy="1585214"/>
          </a:xfrm>
          <a:prstGeom prst="rect">
            <a:avLst/>
          </a:prstGeom>
        </p:spPr>
        <p:txBody>
          <a:bodyPr lIns="0" tIns="0" rIns="0" bIns="0" rtlCol="0" anchor="t">
            <a:spAutoFit/>
          </a:bodyPr>
          <a:lstStyle/>
          <a:p>
            <a:pPr marL="604519" lvl="1" indent="-302260" algn="l">
              <a:lnSpc>
                <a:spcPts val="4227"/>
              </a:lnSpc>
              <a:buFont typeface="Arial"/>
              <a:buChar char="•"/>
            </a:pPr>
            <a:r>
              <a:rPr lang="en-US" sz="2799">
                <a:solidFill>
                  <a:srgbClr val="0C173C"/>
                </a:solidFill>
                <a:latin typeface="Inter"/>
                <a:ea typeface="Inter"/>
                <a:cs typeface="Inter"/>
                <a:sym typeface="Inter"/>
              </a:rPr>
              <a:t>R.A.N. Reminders</a:t>
            </a:r>
          </a:p>
          <a:p>
            <a:pPr marL="604519" lvl="1" indent="-302260" algn="l">
              <a:lnSpc>
                <a:spcPts val="4227"/>
              </a:lnSpc>
              <a:buFont typeface="Arial"/>
              <a:buChar char="•"/>
            </a:pPr>
            <a:r>
              <a:rPr lang="en-US" sz="2799">
                <a:solidFill>
                  <a:srgbClr val="0C173C"/>
                </a:solidFill>
                <a:latin typeface="Inter"/>
                <a:ea typeface="Inter"/>
                <a:cs typeface="Inter"/>
                <a:sym typeface="Inter"/>
              </a:rPr>
              <a:t>Reimbursement Reminders</a:t>
            </a:r>
          </a:p>
          <a:p>
            <a:pPr marL="604519" lvl="1" indent="-302260" algn="l">
              <a:lnSpc>
                <a:spcPts val="4227"/>
              </a:lnSpc>
              <a:buFont typeface="Arial"/>
              <a:buChar char="•"/>
            </a:pPr>
            <a:r>
              <a:rPr lang="en-US" sz="2799">
                <a:solidFill>
                  <a:srgbClr val="0C173C"/>
                </a:solidFill>
                <a:latin typeface="Inter"/>
                <a:ea typeface="Inter"/>
                <a:cs typeface="Inter"/>
                <a:sym typeface="Inter"/>
              </a:rPr>
              <a:t>Taggable Items Reminders</a:t>
            </a:r>
          </a:p>
        </p:txBody>
      </p:sp>
      <p:sp>
        <p:nvSpPr>
          <p:cNvPr id="5" name="TextBox 5"/>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2</a:t>
            </a:r>
          </a:p>
        </p:txBody>
      </p:sp>
      <p:grpSp>
        <p:nvGrpSpPr>
          <p:cNvPr id="6" name="Group 6"/>
          <p:cNvGrpSpPr/>
          <p:nvPr/>
        </p:nvGrpSpPr>
        <p:grpSpPr>
          <a:xfrm>
            <a:off x="0" y="0"/>
            <a:ext cx="4129026" cy="10592009"/>
            <a:chOff x="0" y="0"/>
            <a:chExt cx="1087480" cy="2789665"/>
          </a:xfrm>
        </p:grpSpPr>
        <p:sp>
          <p:nvSpPr>
            <p:cNvPr id="7" name="Freeform 7"/>
            <p:cNvSpPr/>
            <p:nvPr/>
          </p:nvSpPr>
          <p:spPr>
            <a:xfrm>
              <a:off x="0" y="0"/>
              <a:ext cx="1087480" cy="2789665"/>
            </a:xfrm>
            <a:custGeom>
              <a:avLst/>
              <a:gdLst/>
              <a:ahLst/>
              <a:cxnLst/>
              <a:rect l="l" t="t" r="r" b="b"/>
              <a:pathLst>
                <a:path w="1087480" h="2789665">
                  <a:moveTo>
                    <a:pt x="0" y="0"/>
                  </a:moveTo>
                  <a:lnTo>
                    <a:pt x="1087480" y="0"/>
                  </a:lnTo>
                  <a:lnTo>
                    <a:pt x="1087480" y="2789665"/>
                  </a:lnTo>
                  <a:lnTo>
                    <a:pt x="0" y="2789665"/>
                  </a:lnTo>
                  <a:close/>
                </a:path>
              </a:pathLst>
            </a:custGeom>
            <a:solidFill>
              <a:srgbClr val="FFD145"/>
            </a:solidFill>
          </p:spPr>
        </p:sp>
        <p:sp>
          <p:nvSpPr>
            <p:cNvPr id="8" name="TextBox 8"/>
            <p:cNvSpPr txBox="1"/>
            <p:nvPr/>
          </p:nvSpPr>
          <p:spPr>
            <a:xfrm>
              <a:off x="0" y="-38100"/>
              <a:ext cx="1087480" cy="2827765"/>
            </a:xfrm>
            <a:prstGeom prst="rect">
              <a:avLst/>
            </a:prstGeom>
          </p:spPr>
          <p:txBody>
            <a:bodyPr lIns="50800" tIns="50800" rIns="50800" bIns="50800" rtlCol="0" anchor="ctr"/>
            <a:lstStyle/>
            <a:p>
              <a:pPr algn="ctr">
                <a:lnSpc>
                  <a:spcPts val="2520"/>
                </a:lnSpc>
              </a:pPr>
              <a:endParaRPr/>
            </a:p>
          </p:txBody>
        </p:sp>
      </p:grpSp>
      <p:sp>
        <p:nvSpPr>
          <p:cNvPr id="9" name="TextBox 9"/>
          <p:cNvSpPr txBox="1"/>
          <p:nvPr/>
        </p:nvSpPr>
        <p:spPr>
          <a:xfrm rot="-5400000">
            <a:off x="-2305795" y="3915538"/>
            <a:ext cx="9140666" cy="2455925"/>
          </a:xfrm>
          <a:prstGeom prst="rect">
            <a:avLst/>
          </a:prstGeom>
        </p:spPr>
        <p:txBody>
          <a:bodyPr lIns="0" tIns="0" rIns="0" bIns="0" rtlCol="0" anchor="t">
            <a:spAutoFit/>
          </a:bodyPr>
          <a:lstStyle/>
          <a:p>
            <a:pPr algn="ctr">
              <a:lnSpc>
                <a:spcPts val="18241"/>
              </a:lnSpc>
            </a:pPr>
            <a:r>
              <a:rPr lang="en-US" sz="18805">
                <a:solidFill>
                  <a:srgbClr val="0C173C"/>
                </a:solidFill>
                <a:latin typeface="Gagalin"/>
                <a:ea typeface="Gagalin"/>
                <a:cs typeface="Gagalin"/>
                <a:sym typeface="Gagalin"/>
              </a:rPr>
              <a:t>Agenda</a:t>
            </a:r>
          </a:p>
        </p:txBody>
      </p:sp>
      <p:sp>
        <p:nvSpPr>
          <p:cNvPr id="10" name="TextBox 10"/>
          <p:cNvSpPr txBox="1"/>
          <p:nvPr/>
        </p:nvSpPr>
        <p:spPr>
          <a:xfrm>
            <a:off x="4529841" y="5670246"/>
            <a:ext cx="11575919" cy="498094"/>
          </a:xfrm>
          <a:prstGeom prst="rect">
            <a:avLst/>
          </a:prstGeom>
        </p:spPr>
        <p:txBody>
          <a:bodyPr lIns="0" tIns="0" rIns="0" bIns="0" rtlCol="0" anchor="t">
            <a:spAutoFit/>
          </a:bodyPr>
          <a:lstStyle/>
          <a:p>
            <a:pPr marL="604519" lvl="1" indent="-302260" algn="l">
              <a:lnSpc>
                <a:spcPts val="4087"/>
              </a:lnSpc>
              <a:buFont typeface="Arial"/>
              <a:buChar char="•"/>
            </a:pPr>
            <a:r>
              <a:rPr lang="en-US" sz="2799">
                <a:solidFill>
                  <a:srgbClr val="0C173C"/>
                </a:solidFill>
                <a:latin typeface="Inter"/>
                <a:ea typeface="Inter"/>
                <a:cs typeface="Inter"/>
                <a:sym typeface="Inter"/>
              </a:rPr>
              <a:t>School Hardening </a:t>
            </a:r>
          </a:p>
        </p:txBody>
      </p:sp>
      <p:sp>
        <p:nvSpPr>
          <p:cNvPr id="11" name="TextBox 11"/>
          <p:cNvSpPr txBox="1"/>
          <p:nvPr/>
        </p:nvSpPr>
        <p:spPr>
          <a:xfrm>
            <a:off x="4529841" y="6251635"/>
            <a:ext cx="11575919" cy="498094"/>
          </a:xfrm>
          <a:prstGeom prst="rect">
            <a:avLst/>
          </a:prstGeom>
        </p:spPr>
        <p:txBody>
          <a:bodyPr lIns="0" tIns="0" rIns="0" bIns="0" rtlCol="0" anchor="t">
            <a:spAutoFit/>
          </a:bodyPr>
          <a:lstStyle/>
          <a:p>
            <a:pPr marL="604519" lvl="1" indent="-302260" algn="l">
              <a:lnSpc>
                <a:spcPts val="4087"/>
              </a:lnSpc>
              <a:buFont typeface="Arial"/>
              <a:buChar char="•"/>
            </a:pPr>
            <a:r>
              <a:rPr lang="en-US" sz="2799">
                <a:solidFill>
                  <a:srgbClr val="0C173C"/>
                </a:solidFill>
                <a:latin typeface="Inter"/>
                <a:ea typeface="Inter"/>
                <a:cs typeface="Inter"/>
                <a:sym typeface="Inter"/>
              </a:rPr>
              <a:t>IDEA Individuals with Disabilities Education Act</a:t>
            </a:r>
          </a:p>
        </p:txBody>
      </p:sp>
      <p:sp>
        <p:nvSpPr>
          <p:cNvPr id="12" name="TextBox 12"/>
          <p:cNvSpPr txBox="1"/>
          <p:nvPr/>
        </p:nvSpPr>
        <p:spPr>
          <a:xfrm>
            <a:off x="4529841" y="6833023"/>
            <a:ext cx="11575919" cy="498094"/>
          </a:xfrm>
          <a:prstGeom prst="rect">
            <a:avLst/>
          </a:prstGeom>
        </p:spPr>
        <p:txBody>
          <a:bodyPr lIns="0" tIns="0" rIns="0" bIns="0" rtlCol="0" anchor="t">
            <a:spAutoFit/>
          </a:bodyPr>
          <a:lstStyle/>
          <a:p>
            <a:pPr marL="604519" lvl="1" indent="-302260" algn="l">
              <a:lnSpc>
                <a:spcPts val="4087"/>
              </a:lnSpc>
              <a:buFont typeface="Arial"/>
              <a:buChar char="•"/>
            </a:pPr>
            <a:r>
              <a:rPr lang="en-US" sz="2799">
                <a:solidFill>
                  <a:srgbClr val="0C173C"/>
                </a:solidFill>
                <a:latin typeface="Inter"/>
                <a:ea typeface="Inter"/>
                <a:cs typeface="Inter"/>
                <a:sym typeface="Inter"/>
              </a:rPr>
              <a:t>Stronger Connections</a:t>
            </a:r>
          </a:p>
        </p:txBody>
      </p:sp>
      <p:sp>
        <p:nvSpPr>
          <p:cNvPr id="13" name="TextBox 13"/>
          <p:cNvSpPr txBox="1"/>
          <p:nvPr/>
        </p:nvSpPr>
        <p:spPr>
          <a:xfrm>
            <a:off x="4529841" y="7995801"/>
            <a:ext cx="11575919" cy="498094"/>
          </a:xfrm>
          <a:prstGeom prst="rect">
            <a:avLst/>
          </a:prstGeom>
        </p:spPr>
        <p:txBody>
          <a:bodyPr lIns="0" tIns="0" rIns="0" bIns="0" rtlCol="0" anchor="t">
            <a:spAutoFit/>
          </a:bodyPr>
          <a:lstStyle/>
          <a:p>
            <a:pPr marL="604519" lvl="1" indent="-302260" algn="l">
              <a:lnSpc>
                <a:spcPts val="4087"/>
              </a:lnSpc>
              <a:buFont typeface="Arial"/>
              <a:buChar char="•"/>
            </a:pPr>
            <a:r>
              <a:rPr lang="en-US" sz="2799">
                <a:solidFill>
                  <a:srgbClr val="0C173C"/>
                </a:solidFill>
                <a:latin typeface="Inter"/>
                <a:ea typeface="Inter"/>
                <a:cs typeface="Inter"/>
                <a:sym typeface="Inter"/>
              </a:rPr>
              <a:t>Title II &amp; Title IV </a:t>
            </a:r>
          </a:p>
        </p:txBody>
      </p:sp>
      <p:sp>
        <p:nvSpPr>
          <p:cNvPr id="14" name="TextBox 14"/>
          <p:cNvSpPr txBox="1"/>
          <p:nvPr/>
        </p:nvSpPr>
        <p:spPr>
          <a:xfrm>
            <a:off x="4529841" y="7414412"/>
            <a:ext cx="11575919" cy="498094"/>
          </a:xfrm>
          <a:prstGeom prst="rect">
            <a:avLst/>
          </a:prstGeom>
        </p:spPr>
        <p:txBody>
          <a:bodyPr lIns="0" tIns="0" rIns="0" bIns="0" rtlCol="0" anchor="t">
            <a:spAutoFit/>
          </a:bodyPr>
          <a:lstStyle/>
          <a:p>
            <a:pPr marL="604519" lvl="1" indent="-302260" algn="l">
              <a:lnSpc>
                <a:spcPts val="4087"/>
              </a:lnSpc>
              <a:buFont typeface="Arial"/>
              <a:buChar char="•"/>
            </a:pPr>
            <a:r>
              <a:rPr lang="en-US" sz="2799">
                <a:solidFill>
                  <a:srgbClr val="0C173C"/>
                </a:solidFill>
                <a:latin typeface="Inter"/>
                <a:ea typeface="Inter"/>
                <a:cs typeface="Inter"/>
                <a:sym typeface="Inter"/>
              </a:rPr>
              <a:t>UNISIG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0C173C"/>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TextBox 5"/>
          <p:cNvSpPr txBox="1"/>
          <p:nvPr/>
        </p:nvSpPr>
        <p:spPr>
          <a:xfrm>
            <a:off x="17553623"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20</a:t>
            </a:r>
          </a:p>
        </p:txBody>
      </p:sp>
      <p:sp>
        <p:nvSpPr>
          <p:cNvPr id="6" name="TextBox 6"/>
          <p:cNvSpPr txBox="1"/>
          <p:nvPr/>
        </p:nvSpPr>
        <p:spPr>
          <a:xfrm>
            <a:off x="411220" y="451069"/>
            <a:ext cx="17637535" cy="1106178"/>
          </a:xfrm>
          <a:prstGeom prst="rect">
            <a:avLst/>
          </a:prstGeom>
        </p:spPr>
        <p:txBody>
          <a:bodyPr lIns="0" tIns="0" rIns="0" bIns="0" rtlCol="0" anchor="t">
            <a:spAutoFit/>
          </a:bodyPr>
          <a:lstStyle/>
          <a:p>
            <a:pPr marL="0" lvl="0" indent="0" algn="ctr">
              <a:lnSpc>
                <a:spcPts val="8300"/>
              </a:lnSpc>
            </a:pPr>
            <a:r>
              <a:rPr lang="en-US" sz="8300">
                <a:solidFill>
                  <a:srgbClr val="FFD145"/>
                </a:solidFill>
                <a:latin typeface="Gagalin"/>
                <a:ea typeface="Gagalin"/>
                <a:cs typeface="Gagalin"/>
                <a:sym typeface="Gagalin"/>
              </a:rPr>
              <a:t>Title II and Title iv</a:t>
            </a:r>
          </a:p>
        </p:txBody>
      </p:sp>
      <p:sp>
        <p:nvSpPr>
          <p:cNvPr id="7" name="TextBox 7"/>
          <p:cNvSpPr txBox="1"/>
          <p:nvPr/>
        </p:nvSpPr>
        <p:spPr>
          <a:xfrm>
            <a:off x="1786929" y="4652327"/>
            <a:ext cx="14714141" cy="1811020"/>
          </a:xfrm>
          <a:prstGeom prst="rect">
            <a:avLst/>
          </a:prstGeom>
        </p:spPr>
        <p:txBody>
          <a:bodyPr lIns="0" tIns="0" rIns="0" bIns="0" rtlCol="0" anchor="t">
            <a:spAutoFit/>
          </a:bodyPr>
          <a:lstStyle/>
          <a:p>
            <a:pPr marL="1122679" lvl="1" indent="-561340" algn="l">
              <a:lnSpc>
                <a:spcPts val="7279"/>
              </a:lnSpc>
              <a:buFont typeface="Arial"/>
              <a:buChar char="•"/>
            </a:pPr>
            <a:r>
              <a:rPr lang="en-US" sz="5199" b="1">
                <a:solidFill>
                  <a:srgbClr val="000000"/>
                </a:solidFill>
                <a:latin typeface="Canva Sans Bold"/>
                <a:ea typeface="Canva Sans Bold"/>
                <a:cs typeface="Canva Sans Bold"/>
                <a:sym typeface="Canva Sans Bold"/>
              </a:rPr>
              <a:t>Grant Period July 1, 2025 to June 30, 2026</a:t>
            </a:r>
          </a:p>
          <a:p>
            <a:pPr marL="1122679" lvl="1" indent="-561340" algn="l">
              <a:lnSpc>
                <a:spcPts val="7279"/>
              </a:lnSpc>
              <a:buFont typeface="Arial"/>
              <a:buChar char="•"/>
            </a:pPr>
            <a:r>
              <a:rPr lang="en-US" sz="5199" b="1">
                <a:solidFill>
                  <a:srgbClr val="000000"/>
                </a:solidFill>
                <a:latin typeface="Canva Sans Bold"/>
                <a:ea typeface="Canva Sans Bold"/>
                <a:cs typeface="Canva Sans Bold"/>
                <a:sym typeface="Canva Sans Bold"/>
              </a:rPr>
              <a:t>Reimbursements due by July 1, 2026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0C173C"/>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028700" y="2780243"/>
            <a:ext cx="16230600" cy="6592890"/>
          </a:xfrm>
          <a:custGeom>
            <a:avLst/>
            <a:gdLst/>
            <a:ahLst/>
            <a:cxnLst/>
            <a:rect l="l" t="t" r="r" b="b"/>
            <a:pathLst>
              <a:path w="16230600" h="6592890">
                <a:moveTo>
                  <a:pt x="0" y="0"/>
                </a:moveTo>
                <a:lnTo>
                  <a:pt x="16230600" y="0"/>
                </a:lnTo>
                <a:lnTo>
                  <a:pt x="16230600" y="6592890"/>
                </a:lnTo>
                <a:lnTo>
                  <a:pt x="0" y="6592890"/>
                </a:lnTo>
                <a:lnTo>
                  <a:pt x="0" y="0"/>
                </a:lnTo>
                <a:close/>
              </a:path>
            </a:pathLst>
          </a:custGeom>
          <a:blipFill>
            <a:blip r:embed="rId2"/>
            <a:stretch>
              <a:fillRect t="-42033" r="-2567"/>
            </a:stretch>
          </a:blipFill>
        </p:spPr>
      </p:sp>
      <p:sp>
        <p:nvSpPr>
          <p:cNvPr id="6" name="TextBox 6"/>
          <p:cNvSpPr txBox="1"/>
          <p:nvPr/>
        </p:nvSpPr>
        <p:spPr>
          <a:xfrm>
            <a:off x="17553623"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21</a:t>
            </a:r>
          </a:p>
        </p:txBody>
      </p:sp>
      <p:sp>
        <p:nvSpPr>
          <p:cNvPr id="7" name="TextBox 7"/>
          <p:cNvSpPr txBox="1"/>
          <p:nvPr/>
        </p:nvSpPr>
        <p:spPr>
          <a:xfrm>
            <a:off x="411220" y="451069"/>
            <a:ext cx="17637535" cy="1106178"/>
          </a:xfrm>
          <a:prstGeom prst="rect">
            <a:avLst/>
          </a:prstGeom>
        </p:spPr>
        <p:txBody>
          <a:bodyPr lIns="0" tIns="0" rIns="0" bIns="0" rtlCol="0" anchor="t">
            <a:spAutoFit/>
          </a:bodyPr>
          <a:lstStyle/>
          <a:p>
            <a:pPr marL="0" lvl="0" indent="0" algn="ctr">
              <a:lnSpc>
                <a:spcPts val="8300"/>
              </a:lnSpc>
            </a:pPr>
            <a:r>
              <a:rPr lang="en-US" sz="8300">
                <a:solidFill>
                  <a:srgbClr val="FFD145"/>
                </a:solidFill>
                <a:latin typeface="Gagalin"/>
                <a:ea typeface="Gagalin"/>
                <a:cs typeface="Gagalin"/>
                <a:sym typeface="Gagalin"/>
              </a:rPr>
              <a:t>Title II and Title iv</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0C173C"/>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538122" y="2651841"/>
            <a:ext cx="17015502" cy="6501801"/>
          </a:xfrm>
          <a:custGeom>
            <a:avLst/>
            <a:gdLst/>
            <a:ahLst/>
            <a:cxnLst/>
            <a:rect l="l" t="t" r="r" b="b"/>
            <a:pathLst>
              <a:path w="17015502" h="6501801">
                <a:moveTo>
                  <a:pt x="0" y="0"/>
                </a:moveTo>
                <a:lnTo>
                  <a:pt x="17015501" y="0"/>
                </a:lnTo>
                <a:lnTo>
                  <a:pt x="17015501" y="6501801"/>
                </a:lnTo>
                <a:lnTo>
                  <a:pt x="0" y="6501801"/>
                </a:lnTo>
                <a:lnTo>
                  <a:pt x="0" y="0"/>
                </a:lnTo>
                <a:close/>
              </a:path>
            </a:pathLst>
          </a:custGeom>
          <a:blipFill>
            <a:blip r:embed="rId2"/>
            <a:stretch>
              <a:fillRect t="-47597" r="-264"/>
            </a:stretch>
          </a:blipFill>
        </p:spPr>
      </p:sp>
      <p:sp>
        <p:nvSpPr>
          <p:cNvPr id="6" name="TextBox 6"/>
          <p:cNvSpPr txBox="1"/>
          <p:nvPr/>
        </p:nvSpPr>
        <p:spPr>
          <a:xfrm>
            <a:off x="17553623"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22</a:t>
            </a:r>
          </a:p>
        </p:txBody>
      </p:sp>
      <p:sp>
        <p:nvSpPr>
          <p:cNvPr id="7" name="TextBox 7"/>
          <p:cNvSpPr txBox="1"/>
          <p:nvPr/>
        </p:nvSpPr>
        <p:spPr>
          <a:xfrm>
            <a:off x="411220" y="451069"/>
            <a:ext cx="17637535" cy="1106178"/>
          </a:xfrm>
          <a:prstGeom prst="rect">
            <a:avLst/>
          </a:prstGeom>
        </p:spPr>
        <p:txBody>
          <a:bodyPr lIns="0" tIns="0" rIns="0" bIns="0" rtlCol="0" anchor="t">
            <a:spAutoFit/>
          </a:bodyPr>
          <a:lstStyle/>
          <a:p>
            <a:pPr marL="0" lvl="0" indent="0" algn="ctr">
              <a:lnSpc>
                <a:spcPts val="8300"/>
              </a:lnSpc>
            </a:pPr>
            <a:r>
              <a:rPr lang="en-US" sz="8300">
                <a:solidFill>
                  <a:srgbClr val="FFD145"/>
                </a:solidFill>
                <a:latin typeface="Gagalin"/>
                <a:ea typeface="Gagalin"/>
                <a:cs typeface="Gagalin"/>
                <a:sym typeface="Gagalin"/>
              </a:rPr>
              <a:t>Title ii and title iv</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0C173C"/>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918521" y="2877972"/>
            <a:ext cx="16340779" cy="6674651"/>
          </a:xfrm>
          <a:custGeom>
            <a:avLst/>
            <a:gdLst/>
            <a:ahLst/>
            <a:cxnLst/>
            <a:rect l="l" t="t" r="r" b="b"/>
            <a:pathLst>
              <a:path w="16340779" h="6674651">
                <a:moveTo>
                  <a:pt x="0" y="0"/>
                </a:moveTo>
                <a:lnTo>
                  <a:pt x="16340779" y="0"/>
                </a:lnTo>
                <a:lnTo>
                  <a:pt x="16340779" y="6674651"/>
                </a:lnTo>
                <a:lnTo>
                  <a:pt x="0" y="6674651"/>
                </a:lnTo>
                <a:lnTo>
                  <a:pt x="0" y="0"/>
                </a:lnTo>
                <a:close/>
              </a:path>
            </a:pathLst>
          </a:custGeom>
          <a:blipFill>
            <a:blip r:embed="rId2"/>
            <a:stretch>
              <a:fillRect t="-40707" r="-2176"/>
            </a:stretch>
          </a:blipFill>
        </p:spPr>
      </p:sp>
      <p:sp>
        <p:nvSpPr>
          <p:cNvPr id="6" name="TextBox 6"/>
          <p:cNvSpPr txBox="1"/>
          <p:nvPr/>
        </p:nvSpPr>
        <p:spPr>
          <a:xfrm>
            <a:off x="17553623"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23</a:t>
            </a:r>
          </a:p>
        </p:txBody>
      </p:sp>
      <p:sp>
        <p:nvSpPr>
          <p:cNvPr id="7" name="TextBox 7"/>
          <p:cNvSpPr txBox="1"/>
          <p:nvPr/>
        </p:nvSpPr>
        <p:spPr>
          <a:xfrm>
            <a:off x="411220" y="451069"/>
            <a:ext cx="17637535" cy="1106178"/>
          </a:xfrm>
          <a:prstGeom prst="rect">
            <a:avLst/>
          </a:prstGeom>
        </p:spPr>
        <p:txBody>
          <a:bodyPr lIns="0" tIns="0" rIns="0" bIns="0" rtlCol="0" anchor="t">
            <a:spAutoFit/>
          </a:bodyPr>
          <a:lstStyle/>
          <a:p>
            <a:pPr marL="0" lvl="0" indent="0" algn="ctr">
              <a:lnSpc>
                <a:spcPts val="8300"/>
              </a:lnSpc>
            </a:pPr>
            <a:r>
              <a:rPr lang="en-US" sz="8300">
                <a:solidFill>
                  <a:srgbClr val="FFD145"/>
                </a:solidFill>
                <a:latin typeface="Gagalin"/>
                <a:ea typeface="Gagalin"/>
                <a:cs typeface="Gagalin"/>
                <a:sym typeface="Gagalin"/>
              </a:rPr>
              <a:t>title ii and title iv allocations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0C173C"/>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028700" y="2915681"/>
            <a:ext cx="16076668" cy="6771245"/>
          </a:xfrm>
          <a:custGeom>
            <a:avLst/>
            <a:gdLst/>
            <a:ahLst/>
            <a:cxnLst/>
            <a:rect l="l" t="t" r="r" b="b"/>
            <a:pathLst>
              <a:path w="16076668" h="6771245">
                <a:moveTo>
                  <a:pt x="0" y="0"/>
                </a:moveTo>
                <a:lnTo>
                  <a:pt x="16076668" y="0"/>
                </a:lnTo>
                <a:lnTo>
                  <a:pt x="16076668" y="6771244"/>
                </a:lnTo>
                <a:lnTo>
                  <a:pt x="0" y="6771244"/>
                </a:lnTo>
                <a:lnTo>
                  <a:pt x="0" y="0"/>
                </a:lnTo>
                <a:close/>
              </a:path>
            </a:pathLst>
          </a:custGeom>
          <a:blipFill>
            <a:blip r:embed="rId2"/>
            <a:stretch>
              <a:fillRect t="-36171" r="-1961"/>
            </a:stretch>
          </a:blipFill>
        </p:spPr>
      </p:sp>
      <p:sp>
        <p:nvSpPr>
          <p:cNvPr id="6" name="TextBox 6"/>
          <p:cNvSpPr txBox="1"/>
          <p:nvPr/>
        </p:nvSpPr>
        <p:spPr>
          <a:xfrm>
            <a:off x="17553623"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24</a:t>
            </a:r>
          </a:p>
        </p:txBody>
      </p:sp>
      <p:sp>
        <p:nvSpPr>
          <p:cNvPr id="7" name="TextBox 7"/>
          <p:cNvSpPr txBox="1"/>
          <p:nvPr/>
        </p:nvSpPr>
        <p:spPr>
          <a:xfrm>
            <a:off x="411220" y="451069"/>
            <a:ext cx="17637535" cy="1106178"/>
          </a:xfrm>
          <a:prstGeom prst="rect">
            <a:avLst/>
          </a:prstGeom>
        </p:spPr>
        <p:txBody>
          <a:bodyPr lIns="0" tIns="0" rIns="0" bIns="0" rtlCol="0" anchor="t">
            <a:spAutoFit/>
          </a:bodyPr>
          <a:lstStyle/>
          <a:p>
            <a:pPr marL="0" lvl="0" indent="0" algn="ctr">
              <a:lnSpc>
                <a:spcPts val="8300"/>
              </a:lnSpc>
            </a:pPr>
            <a:r>
              <a:rPr lang="en-US" sz="8300">
                <a:solidFill>
                  <a:srgbClr val="FFD145"/>
                </a:solidFill>
                <a:latin typeface="Gagalin"/>
                <a:ea typeface="Gagalin"/>
                <a:cs typeface="Gagalin"/>
                <a:sym typeface="Gagalin"/>
              </a:rPr>
              <a:t>title ii and title iv allocations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0C173C"/>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773726" y="3137279"/>
            <a:ext cx="16779897" cy="5292413"/>
          </a:xfrm>
          <a:custGeom>
            <a:avLst/>
            <a:gdLst/>
            <a:ahLst/>
            <a:cxnLst/>
            <a:rect l="l" t="t" r="r" b="b"/>
            <a:pathLst>
              <a:path w="16779897" h="5292413">
                <a:moveTo>
                  <a:pt x="0" y="0"/>
                </a:moveTo>
                <a:lnTo>
                  <a:pt x="16779897" y="0"/>
                </a:lnTo>
                <a:lnTo>
                  <a:pt x="16779897" y="5292413"/>
                </a:lnTo>
                <a:lnTo>
                  <a:pt x="0" y="5292413"/>
                </a:lnTo>
                <a:lnTo>
                  <a:pt x="0" y="0"/>
                </a:lnTo>
                <a:close/>
              </a:path>
            </a:pathLst>
          </a:custGeom>
          <a:blipFill>
            <a:blip r:embed="rId2"/>
            <a:stretch>
              <a:fillRect t="-56329" b="-22014"/>
            </a:stretch>
          </a:blipFill>
        </p:spPr>
      </p:sp>
      <p:sp>
        <p:nvSpPr>
          <p:cNvPr id="6" name="TextBox 6"/>
          <p:cNvSpPr txBox="1"/>
          <p:nvPr/>
        </p:nvSpPr>
        <p:spPr>
          <a:xfrm>
            <a:off x="17553623"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25</a:t>
            </a:r>
          </a:p>
        </p:txBody>
      </p:sp>
      <p:sp>
        <p:nvSpPr>
          <p:cNvPr id="7" name="TextBox 7"/>
          <p:cNvSpPr txBox="1"/>
          <p:nvPr/>
        </p:nvSpPr>
        <p:spPr>
          <a:xfrm>
            <a:off x="411220" y="451069"/>
            <a:ext cx="17637535" cy="1106178"/>
          </a:xfrm>
          <a:prstGeom prst="rect">
            <a:avLst/>
          </a:prstGeom>
        </p:spPr>
        <p:txBody>
          <a:bodyPr lIns="0" tIns="0" rIns="0" bIns="0" rtlCol="0" anchor="t">
            <a:spAutoFit/>
          </a:bodyPr>
          <a:lstStyle/>
          <a:p>
            <a:pPr marL="0" lvl="0" indent="0" algn="ctr">
              <a:lnSpc>
                <a:spcPts val="8300"/>
              </a:lnSpc>
            </a:pPr>
            <a:r>
              <a:rPr lang="en-US" sz="8300">
                <a:solidFill>
                  <a:srgbClr val="FFD145"/>
                </a:solidFill>
                <a:latin typeface="Gagalin"/>
                <a:ea typeface="Gagalin"/>
                <a:cs typeface="Gagalin"/>
                <a:sym typeface="Gagalin"/>
              </a:rPr>
              <a:t>title ii &amp; title iv process overview</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sp>
        <p:nvSpPr>
          <p:cNvPr id="2" name="Freeform 2"/>
          <p:cNvSpPr/>
          <p:nvPr/>
        </p:nvSpPr>
        <p:spPr>
          <a:xfrm>
            <a:off x="1494499" y="2793741"/>
            <a:ext cx="15470978" cy="6758882"/>
          </a:xfrm>
          <a:custGeom>
            <a:avLst/>
            <a:gdLst/>
            <a:ahLst/>
            <a:cxnLst/>
            <a:rect l="l" t="t" r="r" b="b"/>
            <a:pathLst>
              <a:path w="15470978" h="6758882">
                <a:moveTo>
                  <a:pt x="0" y="0"/>
                </a:moveTo>
                <a:lnTo>
                  <a:pt x="15470978" y="0"/>
                </a:lnTo>
                <a:lnTo>
                  <a:pt x="15470978" y="6758882"/>
                </a:lnTo>
                <a:lnTo>
                  <a:pt x="0" y="6758882"/>
                </a:lnTo>
                <a:lnTo>
                  <a:pt x="0" y="0"/>
                </a:lnTo>
                <a:close/>
              </a:path>
            </a:pathLst>
          </a:custGeom>
          <a:blipFill>
            <a:blip r:embed="rId2"/>
            <a:stretch>
              <a:fillRect t="-32259" r="-2721"/>
            </a:stretch>
          </a:blipFill>
        </p:spPr>
      </p:sp>
      <p:sp>
        <p:nvSpPr>
          <p:cNvPr id="3" name="TextBox 3"/>
          <p:cNvSpPr txBox="1"/>
          <p:nvPr/>
        </p:nvSpPr>
        <p:spPr>
          <a:xfrm>
            <a:off x="17553623"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26</a:t>
            </a:r>
          </a:p>
        </p:txBody>
      </p:sp>
      <p:grpSp>
        <p:nvGrpSpPr>
          <p:cNvPr id="4" name="Group 4"/>
          <p:cNvGrpSpPr/>
          <p:nvPr/>
        </p:nvGrpSpPr>
        <p:grpSpPr>
          <a:xfrm>
            <a:off x="0" y="22915"/>
            <a:ext cx="18288000" cy="2011570"/>
            <a:chOff x="0" y="0"/>
            <a:chExt cx="4816593" cy="529796"/>
          </a:xfrm>
        </p:grpSpPr>
        <p:sp>
          <p:nvSpPr>
            <p:cNvPr id="5" name="Freeform 5"/>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0C173C"/>
            </a:solidFill>
          </p:spPr>
        </p:sp>
        <p:sp>
          <p:nvSpPr>
            <p:cNvPr id="6" name="TextBox 6"/>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7" name="TextBox 7"/>
          <p:cNvSpPr txBox="1"/>
          <p:nvPr/>
        </p:nvSpPr>
        <p:spPr>
          <a:xfrm>
            <a:off x="411220" y="451069"/>
            <a:ext cx="17637535" cy="1106178"/>
          </a:xfrm>
          <a:prstGeom prst="rect">
            <a:avLst/>
          </a:prstGeom>
        </p:spPr>
        <p:txBody>
          <a:bodyPr lIns="0" tIns="0" rIns="0" bIns="0" rtlCol="0" anchor="t">
            <a:spAutoFit/>
          </a:bodyPr>
          <a:lstStyle/>
          <a:p>
            <a:pPr marL="0" lvl="0" indent="0" algn="ctr">
              <a:lnSpc>
                <a:spcPts val="8300"/>
              </a:lnSpc>
            </a:pPr>
            <a:r>
              <a:rPr lang="en-US" sz="8300">
                <a:solidFill>
                  <a:srgbClr val="FFD145"/>
                </a:solidFill>
                <a:latin typeface="Gagalin"/>
                <a:ea typeface="Gagalin"/>
                <a:cs typeface="Gagalin"/>
                <a:sym typeface="Gagalin"/>
              </a:rPr>
              <a:t>Needs Assessments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0C173C"/>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261086" y="2887346"/>
            <a:ext cx="15765829" cy="6933882"/>
          </a:xfrm>
          <a:custGeom>
            <a:avLst/>
            <a:gdLst/>
            <a:ahLst/>
            <a:cxnLst/>
            <a:rect l="l" t="t" r="r" b="b"/>
            <a:pathLst>
              <a:path w="15765829" h="6933882">
                <a:moveTo>
                  <a:pt x="0" y="0"/>
                </a:moveTo>
                <a:lnTo>
                  <a:pt x="15765828" y="0"/>
                </a:lnTo>
                <a:lnTo>
                  <a:pt x="15765828" y="6933882"/>
                </a:lnTo>
                <a:lnTo>
                  <a:pt x="0" y="6933882"/>
                </a:lnTo>
                <a:lnTo>
                  <a:pt x="0" y="0"/>
                </a:lnTo>
                <a:close/>
              </a:path>
            </a:pathLst>
          </a:custGeom>
          <a:blipFill>
            <a:blip r:embed="rId2"/>
            <a:stretch>
              <a:fillRect t="-31689" r="-2964"/>
            </a:stretch>
          </a:blipFill>
        </p:spPr>
      </p:sp>
      <p:sp>
        <p:nvSpPr>
          <p:cNvPr id="6" name="TextBox 6"/>
          <p:cNvSpPr txBox="1"/>
          <p:nvPr/>
        </p:nvSpPr>
        <p:spPr>
          <a:xfrm>
            <a:off x="17553623"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27</a:t>
            </a:r>
          </a:p>
        </p:txBody>
      </p:sp>
      <p:sp>
        <p:nvSpPr>
          <p:cNvPr id="7" name="TextBox 7"/>
          <p:cNvSpPr txBox="1"/>
          <p:nvPr/>
        </p:nvSpPr>
        <p:spPr>
          <a:xfrm>
            <a:off x="411220" y="451069"/>
            <a:ext cx="17637535" cy="1106178"/>
          </a:xfrm>
          <a:prstGeom prst="rect">
            <a:avLst/>
          </a:prstGeom>
        </p:spPr>
        <p:txBody>
          <a:bodyPr lIns="0" tIns="0" rIns="0" bIns="0" rtlCol="0" anchor="t">
            <a:spAutoFit/>
          </a:bodyPr>
          <a:lstStyle/>
          <a:p>
            <a:pPr marL="0" lvl="0" indent="0" algn="ctr">
              <a:lnSpc>
                <a:spcPts val="8300"/>
              </a:lnSpc>
            </a:pPr>
            <a:r>
              <a:rPr lang="en-US" sz="8300">
                <a:solidFill>
                  <a:srgbClr val="FFD145"/>
                </a:solidFill>
                <a:latin typeface="Gagalin"/>
                <a:ea typeface="Gagalin"/>
                <a:cs typeface="Gagalin"/>
                <a:sym typeface="Gagalin"/>
              </a:rPr>
              <a:t>Needs Assessments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0C173C"/>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535975" y="2741014"/>
            <a:ext cx="15388025" cy="6517286"/>
          </a:xfrm>
          <a:custGeom>
            <a:avLst/>
            <a:gdLst/>
            <a:ahLst/>
            <a:cxnLst/>
            <a:rect l="l" t="t" r="r" b="b"/>
            <a:pathLst>
              <a:path w="15388025" h="6517286">
                <a:moveTo>
                  <a:pt x="0" y="0"/>
                </a:moveTo>
                <a:lnTo>
                  <a:pt x="15388026" y="0"/>
                </a:lnTo>
                <a:lnTo>
                  <a:pt x="15388026" y="6517286"/>
                </a:lnTo>
                <a:lnTo>
                  <a:pt x="0" y="6517286"/>
                </a:lnTo>
                <a:lnTo>
                  <a:pt x="0" y="0"/>
                </a:lnTo>
                <a:close/>
              </a:path>
            </a:pathLst>
          </a:custGeom>
          <a:blipFill>
            <a:blip r:embed="rId2"/>
            <a:stretch>
              <a:fillRect t="-32812"/>
            </a:stretch>
          </a:blipFill>
        </p:spPr>
      </p:sp>
      <p:sp>
        <p:nvSpPr>
          <p:cNvPr id="6" name="TextBox 6"/>
          <p:cNvSpPr txBox="1"/>
          <p:nvPr/>
        </p:nvSpPr>
        <p:spPr>
          <a:xfrm>
            <a:off x="17553623"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28</a:t>
            </a:r>
          </a:p>
        </p:txBody>
      </p:sp>
      <p:sp>
        <p:nvSpPr>
          <p:cNvPr id="7" name="TextBox 7"/>
          <p:cNvSpPr txBox="1"/>
          <p:nvPr/>
        </p:nvSpPr>
        <p:spPr>
          <a:xfrm>
            <a:off x="411220" y="451069"/>
            <a:ext cx="17637535" cy="1106178"/>
          </a:xfrm>
          <a:prstGeom prst="rect">
            <a:avLst/>
          </a:prstGeom>
        </p:spPr>
        <p:txBody>
          <a:bodyPr lIns="0" tIns="0" rIns="0" bIns="0" rtlCol="0" anchor="t">
            <a:spAutoFit/>
          </a:bodyPr>
          <a:lstStyle/>
          <a:p>
            <a:pPr marL="0" lvl="0" indent="0" algn="ctr">
              <a:lnSpc>
                <a:spcPts val="8300"/>
              </a:lnSpc>
            </a:pPr>
            <a:r>
              <a:rPr lang="en-US" sz="8300">
                <a:solidFill>
                  <a:srgbClr val="FFD145"/>
                </a:solidFill>
                <a:latin typeface="Gagalin"/>
                <a:ea typeface="Gagalin"/>
                <a:cs typeface="Gagalin"/>
                <a:sym typeface="Gagalin"/>
              </a:rPr>
              <a:t>Needs Assessments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0C173C"/>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657425" y="2672873"/>
            <a:ext cx="15401306" cy="6879750"/>
          </a:xfrm>
          <a:custGeom>
            <a:avLst/>
            <a:gdLst/>
            <a:ahLst/>
            <a:cxnLst/>
            <a:rect l="l" t="t" r="r" b="b"/>
            <a:pathLst>
              <a:path w="15401306" h="6879750">
                <a:moveTo>
                  <a:pt x="0" y="0"/>
                </a:moveTo>
                <a:lnTo>
                  <a:pt x="15401306" y="0"/>
                </a:lnTo>
                <a:lnTo>
                  <a:pt x="15401306" y="6879750"/>
                </a:lnTo>
                <a:lnTo>
                  <a:pt x="0" y="6879750"/>
                </a:lnTo>
                <a:lnTo>
                  <a:pt x="0" y="0"/>
                </a:lnTo>
                <a:close/>
              </a:path>
            </a:pathLst>
          </a:custGeom>
          <a:blipFill>
            <a:blip r:embed="rId2"/>
            <a:stretch>
              <a:fillRect t="-25923"/>
            </a:stretch>
          </a:blipFill>
        </p:spPr>
      </p:sp>
      <p:sp>
        <p:nvSpPr>
          <p:cNvPr id="6" name="TextBox 6"/>
          <p:cNvSpPr txBox="1"/>
          <p:nvPr/>
        </p:nvSpPr>
        <p:spPr>
          <a:xfrm>
            <a:off x="17553623"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29</a:t>
            </a:r>
          </a:p>
        </p:txBody>
      </p:sp>
      <p:sp>
        <p:nvSpPr>
          <p:cNvPr id="7" name="TextBox 7"/>
          <p:cNvSpPr txBox="1"/>
          <p:nvPr/>
        </p:nvSpPr>
        <p:spPr>
          <a:xfrm>
            <a:off x="411220" y="451069"/>
            <a:ext cx="17637535" cy="1106178"/>
          </a:xfrm>
          <a:prstGeom prst="rect">
            <a:avLst/>
          </a:prstGeom>
        </p:spPr>
        <p:txBody>
          <a:bodyPr lIns="0" tIns="0" rIns="0" bIns="0" rtlCol="0" anchor="t">
            <a:spAutoFit/>
          </a:bodyPr>
          <a:lstStyle/>
          <a:p>
            <a:pPr marL="0" lvl="0" indent="0" algn="ctr">
              <a:lnSpc>
                <a:spcPts val="8300"/>
              </a:lnSpc>
            </a:pPr>
            <a:r>
              <a:rPr lang="en-US" sz="8300">
                <a:solidFill>
                  <a:srgbClr val="FFD145"/>
                </a:solidFill>
                <a:latin typeface="Gagalin"/>
                <a:ea typeface="Gagalin"/>
                <a:cs typeface="Gagalin"/>
                <a:sym typeface="Gagalin"/>
              </a:rPr>
              <a:t>Needs Assessments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129026" cy="10592009"/>
            <a:chOff x="0" y="0"/>
            <a:chExt cx="1087480" cy="2789665"/>
          </a:xfrm>
        </p:grpSpPr>
        <p:sp>
          <p:nvSpPr>
            <p:cNvPr id="3" name="Freeform 3"/>
            <p:cNvSpPr/>
            <p:nvPr/>
          </p:nvSpPr>
          <p:spPr>
            <a:xfrm>
              <a:off x="0" y="0"/>
              <a:ext cx="1087480" cy="2789665"/>
            </a:xfrm>
            <a:custGeom>
              <a:avLst/>
              <a:gdLst/>
              <a:ahLst/>
              <a:cxnLst/>
              <a:rect l="l" t="t" r="r" b="b"/>
              <a:pathLst>
                <a:path w="1087480" h="2789665">
                  <a:moveTo>
                    <a:pt x="0" y="0"/>
                  </a:moveTo>
                  <a:lnTo>
                    <a:pt x="1087480" y="0"/>
                  </a:lnTo>
                  <a:lnTo>
                    <a:pt x="1087480" y="2789665"/>
                  </a:lnTo>
                  <a:lnTo>
                    <a:pt x="0" y="2789665"/>
                  </a:lnTo>
                  <a:close/>
                </a:path>
              </a:pathLst>
            </a:custGeom>
            <a:solidFill>
              <a:srgbClr val="FFD145"/>
            </a:solidFill>
          </p:spPr>
        </p:sp>
        <p:sp>
          <p:nvSpPr>
            <p:cNvPr id="4" name="TextBox 4"/>
            <p:cNvSpPr txBox="1"/>
            <p:nvPr/>
          </p:nvSpPr>
          <p:spPr>
            <a:xfrm>
              <a:off x="0" y="-38100"/>
              <a:ext cx="1087480" cy="2827765"/>
            </a:xfrm>
            <a:prstGeom prst="rect">
              <a:avLst/>
            </a:prstGeom>
          </p:spPr>
          <p:txBody>
            <a:bodyPr lIns="50800" tIns="50800" rIns="50800" bIns="50800" rtlCol="0" anchor="ctr"/>
            <a:lstStyle/>
            <a:p>
              <a:pPr algn="ctr">
                <a:lnSpc>
                  <a:spcPts val="2520"/>
                </a:lnSpc>
              </a:pPr>
              <a:endParaRPr/>
            </a:p>
          </p:txBody>
        </p:sp>
      </p:grpSp>
      <p:grpSp>
        <p:nvGrpSpPr>
          <p:cNvPr id="5" name="Group 5"/>
          <p:cNvGrpSpPr/>
          <p:nvPr/>
        </p:nvGrpSpPr>
        <p:grpSpPr>
          <a:xfrm rot="-10800000">
            <a:off x="9809542" y="375967"/>
            <a:ext cx="3086100" cy="3086100"/>
            <a:chOff x="0" y="0"/>
            <a:chExt cx="812800" cy="812800"/>
          </a:xfrm>
        </p:grpSpPr>
        <p:sp>
          <p:nvSpPr>
            <p:cNvPr id="6" name="Freeform 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DB92E"/>
            </a:solidFill>
          </p:spPr>
        </p:sp>
        <p:sp>
          <p:nvSpPr>
            <p:cNvPr id="7" name="TextBox 7"/>
            <p:cNvSpPr txBox="1"/>
            <p:nvPr/>
          </p:nvSpPr>
          <p:spPr>
            <a:xfrm>
              <a:off x="0" y="165100"/>
              <a:ext cx="711200" cy="444500"/>
            </a:xfrm>
            <a:prstGeom prst="rect">
              <a:avLst/>
            </a:prstGeom>
          </p:spPr>
          <p:txBody>
            <a:bodyPr lIns="50800" tIns="50800" rIns="50800" bIns="50800" rtlCol="0" anchor="ctr"/>
            <a:lstStyle/>
            <a:p>
              <a:pPr algn="ctr">
                <a:lnSpc>
                  <a:spcPts val="2520"/>
                </a:lnSpc>
              </a:pPr>
              <a:endParaRPr/>
            </a:p>
          </p:txBody>
        </p:sp>
      </p:grpSp>
      <p:sp>
        <p:nvSpPr>
          <p:cNvPr id="8" name="TextBox 8"/>
          <p:cNvSpPr txBox="1"/>
          <p:nvPr/>
        </p:nvSpPr>
        <p:spPr>
          <a:xfrm>
            <a:off x="4529841" y="4994201"/>
            <a:ext cx="11575919" cy="495300"/>
          </a:xfrm>
          <a:prstGeom prst="rect">
            <a:avLst/>
          </a:prstGeom>
        </p:spPr>
        <p:txBody>
          <a:bodyPr lIns="0" tIns="0" rIns="0" bIns="0" rtlCol="0" anchor="t">
            <a:spAutoFit/>
          </a:bodyPr>
          <a:lstStyle/>
          <a:p>
            <a:pPr marL="0" lvl="0" indent="0" algn="just">
              <a:lnSpc>
                <a:spcPts val="3840"/>
              </a:lnSpc>
              <a:spcBef>
                <a:spcPct val="0"/>
              </a:spcBef>
            </a:pPr>
            <a:r>
              <a:rPr lang="en-US" sz="3200" b="1" u="sng" spc="32">
                <a:solidFill>
                  <a:srgbClr val="0C173C"/>
                </a:solidFill>
                <a:latin typeface="Inter Bold"/>
                <a:ea typeface="Inter Bold"/>
                <a:cs typeface="Inter Bold"/>
                <a:sym typeface="Inter Bold"/>
              </a:rPr>
              <a:t>Grant Specific</a:t>
            </a:r>
          </a:p>
        </p:txBody>
      </p:sp>
      <p:grpSp>
        <p:nvGrpSpPr>
          <p:cNvPr id="9" name="Group 9"/>
          <p:cNvGrpSpPr/>
          <p:nvPr/>
        </p:nvGrpSpPr>
        <p:grpSpPr>
          <a:xfrm>
            <a:off x="4129026" y="1678351"/>
            <a:ext cx="6188774" cy="580795"/>
            <a:chOff x="0" y="0"/>
            <a:chExt cx="1629965" cy="152967"/>
          </a:xfrm>
        </p:grpSpPr>
        <p:sp>
          <p:nvSpPr>
            <p:cNvPr id="10" name="Freeform 10"/>
            <p:cNvSpPr/>
            <p:nvPr/>
          </p:nvSpPr>
          <p:spPr>
            <a:xfrm>
              <a:off x="0" y="0"/>
              <a:ext cx="1629965" cy="152967"/>
            </a:xfrm>
            <a:custGeom>
              <a:avLst/>
              <a:gdLst/>
              <a:ahLst/>
              <a:cxnLst/>
              <a:rect l="l" t="t" r="r" b="b"/>
              <a:pathLst>
                <a:path w="1629965" h="152967">
                  <a:moveTo>
                    <a:pt x="0" y="0"/>
                  </a:moveTo>
                  <a:lnTo>
                    <a:pt x="1629965" y="0"/>
                  </a:lnTo>
                  <a:lnTo>
                    <a:pt x="1629965" y="152967"/>
                  </a:lnTo>
                  <a:lnTo>
                    <a:pt x="0" y="152967"/>
                  </a:lnTo>
                  <a:close/>
                </a:path>
              </a:pathLst>
            </a:custGeom>
            <a:solidFill>
              <a:srgbClr val="FDB92E"/>
            </a:solidFill>
          </p:spPr>
        </p:sp>
        <p:sp>
          <p:nvSpPr>
            <p:cNvPr id="11" name="TextBox 11"/>
            <p:cNvSpPr txBox="1"/>
            <p:nvPr/>
          </p:nvSpPr>
          <p:spPr>
            <a:xfrm>
              <a:off x="0" y="-38100"/>
              <a:ext cx="1629965" cy="191067"/>
            </a:xfrm>
            <a:prstGeom prst="rect">
              <a:avLst/>
            </a:prstGeom>
          </p:spPr>
          <p:txBody>
            <a:bodyPr lIns="50800" tIns="50800" rIns="50800" bIns="50800" rtlCol="0" anchor="ctr"/>
            <a:lstStyle/>
            <a:p>
              <a:pPr algn="ctr">
                <a:lnSpc>
                  <a:spcPts val="2520"/>
                </a:lnSpc>
              </a:pPr>
              <a:endParaRPr/>
            </a:p>
          </p:txBody>
        </p:sp>
      </p:grpSp>
      <p:sp>
        <p:nvSpPr>
          <p:cNvPr id="12" name="TextBox 12"/>
          <p:cNvSpPr txBox="1"/>
          <p:nvPr/>
        </p:nvSpPr>
        <p:spPr>
          <a:xfrm>
            <a:off x="4356020" y="1278301"/>
            <a:ext cx="11575919" cy="881382"/>
          </a:xfrm>
          <a:prstGeom prst="rect">
            <a:avLst/>
          </a:prstGeom>
        </p:spPr>
        <p:txBody>
          <a:bodyPr lIns="0" tIns="0" rIns="0" bIns="0" rtlCol="0" anchor="t">
            <a:spAutoFit/>
          </a:bodyPr>
          <a:lstStyle/>
          <a:p>
            <a:pPr algn="l">
              <a:lnSpc>
                <a:spcPts val="7999"/>
              </a:lnSpc>
            </a:pPr>
            <a:r>
              <a:rPr lang="en-US" sz="3199" b="1" u="sng">
                <a:solidFill>
                  <a:srgbClr val="0C173C"/>
                </a:solidFill>
                <a:latin typeface="Inter Bold"/>
                <a:ea typeface="Inter Bold"/>
                <a:cs typeface="Inter Bold"/>
                <a:sym typeface="Inter Bold"/>
              </a:rPr>
              <a:t>Special Projects Updates</a:t>
            </a:r>
            <a:r>
              <a:rPr lang="en-US" sz="3199">
                <a:solidFill>
                  <a:srgbClr val="0C173C"/>
                </a:solidFill>
                <a:latin typeface="Inter"/>
                <a:ea typeface="Inter"/>
                <a:cs typeface="Inter"/>
                <a:sym typeface="Inter"/>
              </a:rPr>
              <a:t> </a:t>
            </a:r>
          </a:p>
        </p:txBody>
      </p:sp>
      <p:sp>
        <p:nvSpPr>
          <p:cNvPr id="13" name="TextBox 13"/>
          <p:cNvSpPr txBox="1"/>
          <p:nvPr/>
        </p:nvSpPr>
        <p:spPr>
          <a:xfrm>
            <a:off x="4356020" y="2321608"/>
            <a:ext cx="11575919" cy="1585214"/>
          </a:xfrm>
          <a:prstGeom prst="rect">
            <a:avLst/>
          </a:prstGeom>
        </p:spPr>
        <p:txBody>
          <a:bodyPr lIns="0" tIns="0" rIns="0" bIns="0" rtlCol="0" anchor="t">
            <a:spAutoFit/>
          </a:bodyPr>
          <a:lstStyle/>
          <a:p>
            <a:pPr marL="604519" lvl="1" indent="-302260" algn="l">
              <a:lnSpc>
                <a:spcPts val="4227"/>
              </a:lnSpc>
              <a:buFont typeface="Arial"/>
              <a:buChar char="•"/>
            </a:pPr>
            <a:r>
              <a:rPr lang="en-US" sz="2799">
                <a:solidFill>
                  <a:srgbClr val="0C173C"/>
                </a:solidFill>
                <a:latin typeface="Inter"/>
                <a:ea typeface="Inter"/>
                <a:cs typeface="Inter"/>
                <a:sym typeface="Inter"/>
              </a:rPr>
              <a:t>R.A.N. Reminders</a:t>
            </a:r>
          </a:p>
          <a:p>
            <a:pPr marL="604519" lvl="1" indent="-302260" algn="l">
              <a:lnSpc>
                <a:spcPts val="4227"/>
              </a:lnSpc>
              <a:buFont typeface="Arial"/>
              <a:buChar char="•"/>
            </a:pPr>
            <a:r>
              <a:rPr lang="en-US" sz="2799">
                <a:solidFill>
                  <a:srgbClr val="0C173C"/>
                </a:solidFill>
                <a:latin typeface="Inter"/>
                <a:ea typeface="Inter"/>
                <a:cs typeface="Inter"/>
                <a:sym typeface="Inter"/>
              </a:rPr>
              <a:t>Reimbursement Reminders</a:t>
            </a:r>
          </a:p>
          <a:p>
            <a:pPr marL="604519" lvl="1" indent="-302260" algn="l">
              <a:lnSpc>
                <a:spcPts val="4227"/>
              </a:lnSpc>
              <a:buFont typeface="Arial"/>
              <a:buChar char="•"/>
            </a:pPr>
            <a:r>
              <a:rPr lang="en-US" sz="2799">
                <a:solidFill>
                  <a:srgbClr val="0C173C"/>
                </a:solidFill>
                <a:latin typeface="Inter"/>
                <a:ea typeface="Inter"/>
                <a:cs typeface="Inter"/>
                <a:sym typeface="Inter"/>
              </a:rPr>
              <a:t>Taggable Items Reminders</a:t>
            </a:r>
          </a:p>
        </p:txBody>
      </p:sp>
      <p:sp>
        <p:nvSpPr>
          <p:cNvPr id="14" name="TextBox 14"/>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3</a:t>
            </a:r>
          </a:p>
        </p:txBody>
      </p:sp>
      <p:sp>
        <p:nvSpPr>
          <p:cNvPr id="15" name="TextBox 15"/>
          <p:cNvSpPr txBox="1"/>
          <p:nvPr/>
        </p:nvSpPr>
        <p:spPr>
          <a:xfrm rot="-5400000">
            <a:off x="-2305795" y="3915538"/>
            <a:ext cx="9140666" cy="2455925"/>
          </a:xfrm>
          <a:prstGeom prst="rect">
            <a:avLst/>
          </a:prstGeom>
        </p:spPr>
        <p:txBody>
          <a:bodyPr lIns="0" tIns="0" rIns="0" bIns="0" rtlCol="0" anchor="t">
            <a:spAutoFit/>
          </a:bodyPr>
          <a:lstStyle/>
          <a:p>
            <a:pPr algn="ctr">
              <a:lnSpc>
                <a:spcPts val="18241"/>
              </a:lnSpc>
            </a:pPr>
            <a:r>
              <a:rPr lang="en-US" sz="18805">
                <a:solidFill>
                  <a:srgbClr val="0C173C"/>
                </a:solidFill>
                <a:latin typeface="Gagalin"/>
                <a:ea typeface="Gagalin"/>
                <a:cs typeface="Gagalin"/>
                <a:sym typeface="Gagalin"/>
              </a:rPr>
              <a:t>Agenda</a:t>
            </a:r>
          </a:p>
        </p:txBody>
      </p:sp>
      <p:sp>
        <p:nvSpPr>
          <p:cNvPr id="16" name="TextBox 16"/>
          <p:cNvSpPr txBox="1"/>
          <p:nvPr/>
        </p:nvSpPr>
        <p:spPr>
          <a:xfrm>
            <a:off x="4529841" y="5670246"/>
            <a:ext cx="11575919" cy="498094"/>
          </a:xfrm>
          <a:prstGeom prst="rect">
            <a:avLst/>
          </a:prstGeom>
        </p:spPr>
        <p:txBody>
          <a:bodyPr lIns="0" tIns="0" rIns="0" bIns="0" rtlCol="0" anchor="t">
            <a:spAutoFit/>
          </a:bodyPr>
          <a:lstStyle/>
          <a:p>
            <a:pPr marL="604519" lvl="1" indent="-302260" algn="l">
              <a:lnSpc>
                <a:spcPts val="4087"/>
              </a:lnSpc>
              <a:buFont typeface="Arial"/>
              <a:buChar char="•"/>
            </a:pPr>
            <a:r>
              <a:rPr lang="en-US" sz="2799">
                <a:solidFill>
                  <a:srgbClr val="0C173C"/>
                </a:solidFill>
                <a:latin typeface="Inter"/>
                <a:ea typeface="Inter"/>
                <a:cs typeface="Inter"/>
                <a:sym typeface="Inter"/>
              </a:rPr>
              <a:t>School Hardening </a:t>
            </a:r>
          </a:p>
        </p:txBody>
      </p:sp>
      <p:sp>
        <p:nvSpPr>
          <p:cNvPr id="17" name="TextBox 17"/>
          <p:cNvSpPr txBox="1"/>
          <p:nvPr/>
        </p:nvSpPr>
        <p:spPr>
          <a:xfrm>
            <a:off x="4529841" y="6251635"/>
            <a:ext cx="11575919" cy="498094"/>
          </a:xfrm>
          <a:prstGeom prst="rect">
            <a:avLst/>
          </a:prstGeom>
        </p:spPr>
        <p:txBody>
          <a:bodyPr lIns="0" tIns="0" rIns="0" bIns="0" rtlCol="0" anchor="t">
            <a:spAutoFit/>
          </a:bodyPr>
          <a:lstStyle/>
          <a:p>
            <a:pPr marL="604519" lvl="1" indent="-302260" algn="l">
              <a:lnSpc>
                <a:spcPts val="4087"/>
              </a:lnSpc>
              <a:buFont typeface="Arial"/>
              <a:buChar char="•"/>
            </a:pPr>
            <a:r>
              <a:rPr lang="en-US" sz="2799">
                <a:solidFill>
                  <a:srgbClr val="0C173C"/>
                </a:solidFill>
                <a:latin typeface="Inter"/>
                <a:ea typeface="Inter"/>
                <a:cs typeface="Inter"/>
                <a:sym typeface="Inter"/>
              </a:rPr>
              <a:t>IDEA Individuals with Disabilities Education Act</a:t>
            </a:r>
          </a:p>
        </p:txBody>
      </p:sp>
      <p:sp>
        <p:nvSpPr>
          <p:cNvPr id="18" name="TextBox 18"/>
          <p:cNvSpPr txBox="1"/>
          <p:nvPr/>
        </p:nvSpPr>
        <p:spPr>
          <a:xfrm>
            <a:off x="4529841" y="6833023"/>
            <a:ext cx="11575919" cy="498094"/>
          </a:xfrm>
          <a:prstGeom prst="rect">
            <a:avLst/>
          </a:prstGeom>
        </p:spPr>
        <p:txBody>
          <a:bodyPr lIns="0" tIns="0" rIns="0" bIns="0" rtlCol="0" anchor="t">
            <a:spAutoFit/>
          </a:bodyPr>
          <a:lstStyle/>
          <a:p>
            <a:pPr marL="604519" lvl="1" indent="-302260" algn="l">
              <a:lnSpc>
                <a:spcPts val="4087"/>
              </a:lnSpc>
              <a:buFont typeface="Arial"/>
              <a:buChar char="•"/>
            </a:pPr>
            <a:r>
              <a:rPr lang="en-US" sz="2799">
                <a:solidFill>
                  <a:srgbClr val="0C173C"/>
                </a:solidFill>
                <a:latin typeface="Inter"/>
                <a:ea typeface="Inter"/>
                <a:cs typeface="Inter"/>
                <a:sym typeface="Inter"/>
              </a:rPr>
              <a:t>Stronger Connections</a:t>
            </a:r>
          </a:p>
        </p:txBody>
      </p:sp>
      <p:sp>
        <p:nvSpPr>
          <p:cNvPr id="19" name="TextBox 19"/>
          <p:cNvSpPr txBox="1"/>
          <p:nvPr/>
        </p:nvSpPr>
        <p:spPr>
          <a:xfrm>
            <a:off x="4529841" y="7995801"/>
            <a:ext cx="11575919" cy="498094"/>
          </a:xfrm>
          <a:prstGeom prst="rect">
            <a:avLst/>
          </a:prstGeom>
        </p:spPr>
        <p:txBody>
          <a:bodyPr lIns="0" tIns="0" rIns="0" bIns="0" rtlCol="0" anchor="t">
            <a:spAutoFit/>
          </a:bodyPr>
          <a:lstStyle/>
          <a:p>
            <a:pPr marL="604519" lvl="1" indent="-302260" algn="l">
              <a:lnSpc>
                <a:spcPts val="4087"/>
              </a:lnSpc>
              <a:buFont typeface="Arial"/>
              <a:buChar char="•"/>
            </a:pPr>
            <a:r>
              <a:rPr lang="en-US" sz="2799">
                <a:solidFill>
                  <a:srgbClr val="0C173C"/>
                </a:solidFill>
                <a:latin typeface="Inter"/>
                <a:ea typeface="Inter"/>
                <a:cs typeface="Inter"/>
                <a:sym typeface="Inter"/>
              </a:rPr>
              <a:t>Title II &amp; Title IV </a:t>
            </a:r>
          </a:p>
        </p:txBody>
      </p:sp>
      <p:sp>
        <p:nvSpPr>
          <p:cNvPr id="20" name="TextBox 20"/>
          <p:cNvSpPr txBox="1"/>
          <p:nvPr/>
        </p:nvSpPr>
        <p:spPr>
          <a:xfrm>
            <a:off x="4529841" y="7414412"/>
            <a:ext cx="11575919" cy="498094"/>
          </a:xfrm>
          <a:prstGeom prst="rect">
            <a:avLst/>
          </a:prstGeom>
        </p:spPr>
        <p:txBody>
          <a:bodyPr lIns="0" tIns="0" rIns="0" bIns="0" rtlCol="0" anchor="t">
            <a:spAutoFit/>
          </a:bodyPr>
          <a:lstStyle/>
          <a:p>
            <a:pPr marL="604519" lvl="1" indent="-302260" algn="l">
              <a:lnSpc>
                <a:spcPts val="4087"/>
              </a:lnSpc>
              <a:buFont typeface="Arial"/>
              <a:buChar char="•"/>
            </a:pPr>
            <a:r>
              <a:rPr lang="en-US" sz="2799">
                <a:solidFill>
                  <a:srgbClr val="0C173C"/>
                </a:solidFill>
                <a:latin typeface="Inter"/>
                <a:ea typeface="Inter"/>
                <a:cs typeface="Inter"/>
                <a:sym typeface="Inter"/>
              </a:rPr>
              <a:t>UNISIG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0C173C"/>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977631" y="2548232"/>
            <a:ext cx="14332737" cy="7413327"/>
          </a:xfrm>
          <a:custGeom>
            <a:avLst/>
            <a:gdLst/>
            <a:ahLst/>
            <a:cxnLst/>
            <a:rect l="l" t="t" r="r" b="b"/>
            <a:pathLst>
              <a:path w="14332737" h="7413327">
                <a:moveTo>
                  <a:pt x="0" y="0"/>
                </a:moveTo>
                <a:lnTo>
                  <a:pt x="14332738" y="0"/>
                </a:lnTo>
                <a:lnTo>
                  <a:pt x="14332738" y="7413327"/>
                </a:lnTo>
                <a:lnTo>
                  <a:pt x="0" y="7413327"/>
                </a:lnTo>
                <a:lnTo>
                  <a:pt x="0" y="0"/>
                </a:lnTo>
                <a:close/>
              </a:path>
            </a:pathLst>
          </a:custGeom>
          <a:blipFill>
            <a:blip r:embed="rId2"/>
            <a:stretch>
              <a:fillRect t="-8752"/>
            </a:stretch>
          </a:blipFill>
        </p:spPr>
      </p:sp>
      <p:sp>
        <p:nvSpPr>
          <p:cNvPr id="6" name="TextBox 6"/>
          <p:cNvSpPr txBox="1"/>
          <p:nvPr/>
        </p:nvSpPr>
        <p:spPr>
          <a:xfrm>
            <a:off x="17553623"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30</a:t>
            </a:r>
          </a:p>
        </p:txBody>
      </p:sp>
      <p:sp>
        <p:nvSpPr>
          <p:cNvPr id="7" name="TextBox 7"/>
          <p:cNvSpPr txBox="1"/>
          <p:nvPr/>
        </p:nvSpPr>
        <p:spPr>
          <a:xfrm>
            <a:off x="411220" y="451069"/>
            <a:ext cx="17637535" cy="1106178"/>
          </a:xfrm>
          <a:prstGeom prst="rect">
            <a:avLst/>
          </a:prstGeom>
        </p:spPr>
        <p:txBody>
          <a:bodyPr lIns="0" tIns="0" rIns="0" bIns="0" rtlCol="0" anchor="t">
            <a:spAutoFit/>
          </a:bodyPr>
          <a:lstStyle/>
          <a:p>
            <a:pPr marL="0" lvl="0" indent="0" algn="ctr">
              <a:lnSpc>
                <a:spcPts val="8300"/>
              </a:lnSpc>
            </a:pPr>
            <a:r>
              <a:rPr lang="en-US" sz="8300">
                <a:solidFill>
                  <a:srgbClr val="FFD145"/>
                </a:solidFill>
                <a:latin typeface="Gagalin"/>
                <a:ea typeface="Gagalin"/>
                <a:cs typeface="Gagalin"/>
                <a:sym typeface="Gagalin"/>
              </a:rPr>
              <a:t>Amendments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145"/>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0C173C"/>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208643" y="2106023"/>
            <a:ext cx="15317996" cy="7924646"/>
          </a:xfrm>
          <a:custGeom>
            <a:avLst/>
            <a:gdLst/>
            <a:ahLst/>
            <a:cxnLst/>
            <a:rect l="l" t="t" r="r" b="b"/>
            <a:pathLst>
              <a:path w="15317996" h="7924646">
                <a:moveTo>
                  <a:pt x="0" y="0"/>
                </a:moveTo>
                <a:lnTo>
                  <a:pt x="15317996" y="0"/>
                </a:lnTo>
                <a:lnTo>
                  <a:pt x="15317996" y="7924646"/>
                </a:lnTo>
                <a:lnTo>
                  <a:pt x="0" y="7924646"/>
                </a:lnTo>
                <a:lnTo>
                  <a:pt x="0" y="0"/>
                </a:lnTo>
                <a:close/>
              </a:path>
            </a:pathLst>
          </a:custGeom>
          <a:blipFill>
            <a:blip r:embed="rId2"/>
            <a:stretch>
              <a:fillRect t="-8728"/>
            </a:stretch>
          </a:blipFill>
        </p:spPr>
      </p:sp>
      <p:sp>
        <p:nvSpPr>
          <p:cNvPr id="6" name="Freeform 6"/>
          <p:cNvSpPr/>
          <p:nvPr/>
        </p:nvSpPr>
        <p:spPr>
          <a:xfrm rot="3881846">
            <a:off x="11124393" y="7545837"/>
            <a:ext cx="2327912" cy="2366365"/>
          </a:xfrm>
          <a:custGeom>
            <a:avLst/>
            <a:gdLst/>
            <a:ahLst/>
            <a:cxnLst/>
            <a:rect l="l" t="t" r="r" b="b"/>
            <a:pathLst>
              <a:path w="2327912" h="2366365">
                <a:moveTo>
                  <a:pt x="0" y="0"/>
                </a:moveTo>
                <a:lnTo>
                  <a:pt x="2327912" y="0"/>
                </a:lnTo>
                <a:lnTo>
                  <a:pt x="2327912" y="2366365"/>
                </a:lnTo>
                <a:lnTo>
                  <a:pt x="0" y="2366365"/>
                </a:lnTo>
                <a:lnTo>
                  <a:pt x="0" y="0"/>
                </a:lnTo>
                <a:close/>
              </a:path>
            </a:pathLst>
          </a:custGeom>
          <a:blipFill>
            <a:blip r:embed="rId3"/>
            <a:stretch>
              <a:fillRect/>
            </a:stretch>
          </a:blipFill>
        </p:spPr>
      </p:sp>
      <p:sp>
        <p:nvSpPr>
          <p:cNvPr id="7" name="TextBox 7"/>
          <p:cNvSpPr txBox="1"/>
          <p:nvPr/>
        </p:nvSpPr>
        <p:spPr>
          <a:xfrm>
            <a:off x="17553623"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31</a:t>
            </a:r>
          </a:p>
        </p:txBody>
      </p:sp>
      <p:sp>
        <p:nvSpPr>
          <p:cNvPr id="8" name="TextBox 8"/>
          <p:cNvSpPr txBox="1"/>
          <p:nvPr/>
        </p:nvSpPr>
        <p:spPr>
          <a:xfrm>
            <a:off x="411220" y="451069"/>
            <a:ext cx="17637535" cy="1106178"/>
          </a:xfrm>
          <a:prstGeom prst="rect">
            <a:avLst/>
          </a:prstGeom>
        </p:spPr>
        <p:txBody>
          <a:bodyPr lIns="0" tIns="0" rIns="0" bIns="0" rtlCol="0" anchor="t">
            <a:spAutoFit/>
          </a:bodyPr>
          <a:lstStyle/>
          <a:p>
            <a:pPr marL="0" lvl="0" indent="0" algn="ctr">
              <a:lnSpc>
                <a:spcPts val="8300"/>
              </a:lnSpc>
            </a:pPr>
            <a:r>
              <a:rPr lang="en-US" sz="8300">
                <a:solidFill>
                  <a:srgbClr val="FFD145"/>
                </a:solidFill>
                <a:latin typeface="Gagalin"/>
                <a:ea typeface="Gagalin"/>
                <a:cs typeface="Gagalin"/>
                <a:sym typeface="Gagalin"/>
              </a:rPr>
              <a:t>R.A.N.</a:t>
            </a:r>
          </a:p>
        </p:txBody>
      </p:sp>
      <p:sp>
        <p:nvSpPr>
          <p:cNvPr id="9" name="Freeform 9"/>
          <p:cNvSpPr/>
          <p:nvPr/>
        </p:nvSpPr>
        <p:spPr>
          <a:xfrm rot="3881846">
            <a:off x="11124393" y="3964104"/>
            <a:ext cx="2327912" cy="2366365"/>
          </a:xfrm>
          <a:custGeom>
            <a:avLst/>
            <a:gdLst/>
            <a:ahLst/>
            <a:cxnLst/>
            <a:rect l="l" t="t" r="r" b="b"/>
            <a:pathLst>
              <a:path w="2327912" h="2366365">
                <a:moveTo>
                  <a:pt x="0" y="0"/>
                </a:moveTo>
                <a:lnTo>
                  <a:pt x="2327912" y="0"/>
                </a:lnTo>
                <a:lnTo>
                  <a:pt x="2327912" y="2366366"/>
                </a:lnTo>
                <a:lnTo>
                  <a:pt x="0" y="2366366"/>
                </a:lnTo>
                <a:lnTo>
                  <a:pt x="0" y="0"/>
                </a:lnTo>
                <a:close/>
              </a:path>
            </a:pathLst>
          </a:custGeom>
          <a:blipFill>
            <a:blip r:embed="rId3"/>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173C"/>
        </a:solidFill>
        <a:effectLst/>
      </p:bgPr>
    </p:bg>
    <p:spTree>
      <p:nvGrpSpPr>
        <p:cNvPr id="1" name=""/>
        <p:cNvGrpSpPr/>
        <p:nvPr/>
      </p:nvGrpSpPr>
      <p:grpSpPr>
        <a:xfrm>
          <a:off x="0" y="0"/>
          <a:ext cx="0" cy="0"/>
          <a:chOff x="0" y="0"/>
          <a:chExt cx="0" cy="0"/>
        </a:xfrm>
      </p:grpSpPr>
      <p:sp>
        <p:nvSpPr>
          <p:cNvPr id="2" name="TextBox 2"/>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4</a:t>
            </a:r>
          </a:p>
        </p:txBody>
      </p:sp>
      <p:sp>
        <p:nvSpPr>
          <p:cNvPr id="3" name="TextBox 3"/>
          <p:cNvSpPr txBox="1"/>
          <p:nvPr/>
        </p:nvSpPr>
        <p:spPr>
          <a:xfrm>
            <a:off x="1028700" y="1190625"/>
            <a:ext cx="9510972" cy="2374268"/>
          </a:xfrm>
          <a:prstGeom prst="rect">
            <a:avLst/>
          </a:prstGeom>
        </p:spPr>
        <p:txBody>
          <a:bodyPr lIns="0" tIns="0" rIns="0" bIns="0" rtlCol="0" anchor="t">
            <a:spAutoFit/>
          </a:bodyPr>
          <a:lstStyle/>
          <a:p>
            <a:pPr algn="l">
              <a:lnSpc>
                <a:spcPts val="9100"/>
              </a:lnSpc>
            </a:pPr>
            <a:r>
              <a:rPr lang="en-US" sz="9100">
                <a:solidFill>
                  <a:srgbClr val="FFD145"/>
                </a:solidFill>
                <a:latin typeface="Gagalin"/>
                <a:ea typeface="Gagalin"/>
                <a:cs typeface="Gagalin"/>
                <a:sym typeface="Gagalin"/>
              </a:rPr>
              <a:t>Special Projects</a:t>
            </a:r>
          </a:p>
          <a:p>
            <a:pPr marL="0" lvl="0" indent="0" algn="l">
              <a:lnSpc>
                <a:spcPts val="9100"/>
              </a:lnSpc>
            </a:pPr>
            <a:r>
              <a:rPr lang="en-US" sz="9100">
                <a:solidFill>
                  <a:srgbClr val="FFD145"/>
                </a:solidFill>
                <a:latin typeface="Gagalin"/>
                <a:ea typeface="Gagalin"/>
                <a:cs typeface="Gagalin"/>
                <a:sym typeface="Gagalin"/>
              </a:rPr>
              <a:t>updates</a:t>
            </a:r>
          </a:p>
        </p:txBody>
      </p:sp>
      <p:sp>
        <p:nvSpPr>
          <p:cNvPr id="4" name="AutoShape 4"/>
          <p:cNvSpPr/>
          <p:nvPr/>
        </p:nvSpPr>
        <p:spPr>
          <a:xfrm flipV="1">
            <a:off x="1028700" y="3564893"/>
            <a:ext cx="9088823" cy="14287"/>
          </a:xfrm>
          <a:prstGeom prst="line">
            <a:avLst/>
          </a:prstGeom>
          <a:ln w="28575" cap="flat">
            <a:solidFill>
              <a:srgbClr val="FFD145"/>
            </a:solidFill>
            <a:prstDash val="solid"/>
            <a:headEnd type="none" w="sm" len="sm"/>
            <a:tailEnd type="none" w="sm" len="sm"/>
          </a:ln>
        </p:spPr>
      </p:sp>
      <p:grpSp>
        <p:nvGrpSpPr>
          <p:cNvPr id="5" name="Group 5"/>
          <p:cNvGrpSpPr/>
          <p:nvPr/>
        </p:nvGrpSpPr>
        <p:grpSpPr>
          <a:xfrm>
            <a:off x="10432484" y="1028700"/>
            <a:ext cx="6826816" cy="8229600"/>
            <a:chOff x="0" y="0"/>
            <a:chExt cx="1057652" cy="1274980"/>
          </a:xfrm>
        </p:grpSpPr>
        <p:sp>
          <p:nvSpPr>
            <p:cNvPr id="6" name="Freeform 6"/>
            <p:cNvSpPr/>
            <p:nvPr/>
          </p:nvSpPr>
          <p:spPr>
            <a:xfrm>
              <a:off x="0" y="0"/>
              <a:ext cx="1057652" cy="1274980"/>
            </a:xfrm>
            <a:custGeom>
              <a:avLst/>
              <a:gdLst/>
              <a:ahLst/>
              <a:cxnLst/>
              <a:rect l="l" t="t" r="r" b="b"/>
              <a:pathLst>
                <a:path w="1057652" h="1274980">
                  <a:moveTo>
                    <a:pt x="0" y="0"/>
                  </a:moveTo>
                  <a:lnTo>
                    <a:pt x="1057652" y="0"/>
                  </a:lnTo>
                  <a:lnTo>
                    <a:pt x="1057652" y="1274980"/>
                  </a:lnTo>
                  <a:lnTo>
                    <a:pt x="0" y="1274980"/>
                  </a:lnTo>
                  <a:close/>
                </a:path>
              </a:pathLst>
            </a:custGeom>
            <a:blipFill>
              <a:blip r:embed="rId2"/>
              <a:stretch>
                <a:fillRect l="-705" r="-705"/>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C173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5143500"/>
            <a:ext cx="4208708" cy="2064802"/>
            <a:chOff x="0" y="0"/>
            <a:chExt cx="1108466" cy="543816"/>
          </a:xfrm>
        </p:grpSpPr>
        <p:sp>
          <p:nvSpPr>
            <p:cNvPr id="3" name="Freeform 3"/>
            <p:cNvSpPr/>
            <p:nvPr/>
          </p:nvSpPr>
          <p:spPr>
            <a:xfrm>
              <a:off x="0" y="0"/>
              <a:ext cx="1108466" cy="543816"/>
            </a:xfrm>
            <a:custGeom>
              <a:avLst/>
              <a:gdLst/>
              <a:ahLst/>
              <a:cxnLst/>
              <a:rect l="l" t="t" r="r" b="b"/>
              <a:pathLst>
                <a:path w="1108466" h="543816">
                  <a:moveTo>
                    <a:pt x="0" y="0"/>
                  </a:moveTo>
                  <a:lnTo>
                    <a:pt x="1108466" y="0"/>
                  </a:lnTo>
                  <a:lnTo>
                    <a:pt x="1108466" y="543816"/>
                  </a:lnTo>
                  <a:lnTo>
                    <a:pt x="0" y="543816"/>
                  </a:lnTo>
                  <a:close/>
                </a:path>
              </a:pathLst>
            </a:custGeom>
            <a:solidFill>
              <a:srgbClr val="F5F5EB"/>
            </a:solidFill>
            <a:ln w="28575" cap="sq">
              <a:solidFill>
                <a:srgbClr val="0B3935"/>
              </a:solidFill>
              <a:prstDash val="sysDot"/>
              <a:miter/>
            </a:ln>
          </p:spPr>
        </p:sp>
        <p:sp>
          <p:nvSpPr>
            <p:cNvPr id="4" name="TextBox 4"/>
            <p:cNvSpPr txBox="1"/>
            <p:nvPr/>
          </p:nvSpPr>
          <p:spPr>
            <a:xfrm>
              <a:off x="0" y="-38100"/>
              <a:ext cx="1108466" cy="581916"/>
            </a:xfrm>
            <a:prstGeom prst="rect">
              <a:avLst/>
            </a:prstGeom>
          </p:spPr>
          <p:txBody>
            <a:bodyPr lIns="50800" tIns="50800" rIns="50800" bIns="50800" rtlCol="0" anchor="b"/>
            <a:lstStyle/>
            <a:p>
              <a:pPr algn="ctr">
                <a:lnSpc>
                  <a:spcPts val="2520"/>
                </a:lnSpc>
              </a:pPr>
              <a:r>
                <a:rPr lang="en-US" sz="1800" b="1">
                  <a:solidFill>
                    <a:srgbClr val="0C173C"/>
                  </a:solidFill>
                  <a:latin typeface="Inter Bold"/>
                  <a:ea typeface="Inter Bold"/>
                  <a:cs typeface="Inter Bold"/>
                  <a:sym typeface="Inter Bold"/>
                </a:rPr>
                <a:t>Reasonable costs are expenses that a prudent person would consider sensible and appropriate under the circumstances.</a:t>
              </a:r>
            </a:p>
            <a:p>
              <a:pPr marL="0" lvl="0" indent="0" algn="ctr">
                <a:lnSpc>
                  <a:spcPts val="2520"/>
                </a:lnSpc>
                <a:spcBef>
                  <a:spcPct val="0"/>
                </a:spcBef>
              </a:pPr>
              <a:endParaRPr lang="en-US" sz="1800" b="1">
                <a:solidFill>
                  <a:srgbClr val="0C173C"/>
                </a:solidFill>
                <a:latin typeface="Inter Bold"/>
                <a:ea typeface="Inter Bold"/>
                <a:cs typeface="Inter Bold"/>
                <a:sym typeface="Inter Bold"/>
              </a:endParaRPr>
            </a:p>
          </p:txBody>
        </p:sp>
      </p:grpSp>
      <p:grpSp>
        <p:nvGrpSpPr>
          <p:cNvPr id="5" name="Group 5"/>
          <p:cNvGrpSpPr/>
          <p:nvPr/>
        </p:nvGrpSpPr>
        <p:grpSpPr>
          <a:xfrm>
            <a:off x="1028700" y="3024081"/>
            <a:ext cx="4208708" cy="1725294"/>
            <a:chOff x="0" y="0"/>
            <a:chExt cx="1108466" cy="454399"/>
          </a:xfrm>
        </p:grpSpPr>
        <p:sp>
          <p:nvSpPr>
            <p:cNvPr id="6" name="Freeform 6"/>
            <p:cNvSpPr/>
            <p:nvPr/>
          </p:nvSpPr>
          <p:spPr>
            <a:xfrm>
              <a:off x="0" y="0"/>
              <a:ext cx="1108466" cy="454399"/>
            </a:xfrm>
            <a:custGeom>
              <a:avLst/>
              <a:gdLst/>
              <a:ahLst/>
              <a:cxnLst/>
              <a:rect l="l" t="t" r="r" b="b"/>
              <a:pathLst>
                <a:path w="1108466" h="454399">
                  <a:moveTo>
                    <a:pt x="0" y="0"/>
                  </a:moveTo>
                  <a:lnTo>
                    <a:pt x="1108466" y="0"/>
                  </a:lnTo>
                  <a:lnTo>
                    <a:pt x="1108466" y="454399"/>
                  </a:lnTo>
                  <a:lnTo>
                    <a:pt x="0" y="454399"/>
                  </a:lnTo>
                  <a:close/>
                </a:path>
              </a:pathLst>
            </a:custGeom>
            <a:solidFill>
              <a:srgbClr val="FFD145"/>
            </a:solidFill>
            <a:ln cap="sq">
              <a:noFill/>
              <a:prstDash val="sysDot"/>
              <a:miter/>
            </a:ln>
          </p:spPr>
        </p:sp>
        <p:sp>
          <p:nvSpPr>
            <p:cNvPr id="7" name="TextBox 7"/>
            <p:cNvSpPr txBox="1"/>
            <p:nvPr/>
          </p:nvSpPr>
          <p:spPr>
            <a:xfrm>
              <a:off x="0" y="-38100"/>
              <a:ext cx="1108466" cy="492499"/>
            </a:xfrm>
            <a:prstGeom prst="rect">
              <a:avLst/>
            </a:prstGeom>
          </p:spPr>
          <p:txBody>
            <a:bodyPr lIns="50800" tIns="50800" rIns="50800" bIns="50800" rtlCol="0" anchor="ctr"/>
            <a:lstStyle/>
            <a:p>
              <a:pPr algn="ctr">
                <a:lnSpc>
                  <a:spcPts val="3079"/>
                </a:lnSpc>
              </a:pPr>
              <a:r>
                <a:rPr lang="en-US" sz="2199" b="1">
                  <a:solidFill>
                    <a:srgbClr val="0C173C"/>
                  </a:solidFill>
                  <a:latin typeface="Inter Bold"/>
                  <a:ea typeface="Inter Bold"/>
                  <a:cs typeface="Inter Bold"/>
                  <a:sym typeface="Inter Bold"/>
                </a:rPr>
                <a:t>Would an average person think this is a sensible way to spend grant funds?</a:t>
              </a:r>
            </a:p>
            <a:p>
              <a:pPr marL="0" lvl="0" indent="0" algn="ctr">
                <a:lnSpc>
                  <a:spcPts val="3079"/>
                </a:lnSpc>
                <a:spcBef>
                  <a:spcPct val="0"/>
                </a:spcBef>
              </a:pPr>
              <a:endParaRPr lang="en-US" sz="2199" b="1">
                <a:solidFill>
                  <a:srgbClr val="0C173C"/>
                </a:solidFill>
                <a:latin typeface="Inter Bold"/>
                <a:ea typeface="Inter Bold"/>
                <a:cs typeface="Inter Bold"/>
                <a:sym typeface="Inter Bold"/>
              </a:endParaRPr>
            </a:p>
          </p:txBody>
        </p:sp>
      </p:grpSp>
      <p:grpSp>
        <p:nvGrpSpPr>
          <p:cNvPr id="8" name="Group 8"/>
          <p:cNvGrpSpPr/>
          <p:nvPr/>
        </p:nvGrpSpPr>
        <p:grpSpPr>
          <a:xfrm>
            <a:off x="7143827" y="5143500"/>
            <a:ext cx="4208708" cy="2064802"/>
            <a:chOff x="0" y="0"/>
            <a:chExt cx="1108466" cy="543816"/>
          </a:xfrm>
        </p:grpSpPr>
        <p:sp>
          <p:nvSpPr>
            <p:cNvPr id="9" name="Freeform 9"/>
            <p:cNvSpPr/>
            <p:nvPr/>
          </p:nvSpPr>
          <p:spPr>
            <a:xfrm>
              <a:off x="0" y="0"/>
              <a:ext cx="1108466" cy="543816"/>
            </a:xfrm>
            <a:custGeom>
              <a:avLst/>
              <a:gdLst/>
              <a:ahLst/>
              <a:cxnLst/>
              <a:rect l="l" t="t" r="r" b="b"/>
              <a:pathLst>
                <a:path w="1108466" h="543816">
                  <a:moveTo>
                    <a:pt x="0" y="0"/>
                  </a:moveTo>
                  <a:lnTo>
                    <a:pt x="1108466" y="0"/>
                  </a:lnTo>
                  <a:lnTo>
                    <a:pt x="1108466" y="543816"/>
                  </a:lnTo>
                  <a:lnTo>
                    <a:pt x="0" y="543816"/>
                  </a:lnTo>
                  <a:close/>
                </a:path>
              </a:pathLst>
            </a:custGeom>
            <a:solidFill>
              <a:srgbClr val="F5F5EB"/>
            </a:solidFill>
            <a:ln w="28575" cap="sq">
              <a:solidFill>
                <a:srgbClr val="0B3935"/>
              </a:solidFill>
              <a:prstDash val="sysDot"/>
              <a:miter/>
            </a:ln>
          </p:spPr>
        </p:sp>
        <p:sp>
          <p:nvSpPr>
            <p:cNvPr id="10" name="TextBox 10"/>
            <p:cNvSpPr txBox="1"/>
            <p:nvPr/>
          </p:nvSpPr>
          <p:spPr>
            <a:xfrm>
              <a:off x="0" y="-38100"/>
              <a:ext cx="1108466" cy="581916"/>
            </a:xfrm>
            <a:prstGeom prst="rect">
              <a:avLst/>
            </a:prstGeom>
          </p:spPr>
          <p:txBody>
            <a:bodyPr lIns="50800" tIns="50800" rIns="50800" bIns="50800" rtlCol="0" anchor="ctr"/>
            <a:lstStyle/>
            <a:p>
              <a:pPr algn="ctr">
                <a:lnSpc>
                  <a:spcPts val="2660"/>
                </a:lnSpc>
              </a:pPr>
              <a:r>
                <a:rPr lang="en-US" sz="1900" b="1">
                  <a:solidFill>
                    <a:srgbClr val="0C173C"/>
                  </a:solidFill>
                  <a:latin typeface="Inter Bold"/>
                  <a:ea typeface="Inter Bold"/>
                  <a:cs typeface="Inter Bold"/>
                  <a:sym typeface="Inter Bold"/>
                </a:rPr>
                <a:t>For a cost to be allocable, it must have a clear connection to the grant and contribute to its objectives. </a:t>
              </a:r>
            </a:p>
            <a:p>
              <a:pPr marL="0" lvl="0" indent="0" algn="l">
                <a:lnSpc>
                  <a:spcPts val="2100"/>
                </a:lnSpc>
                <a:spcBef>
                  <a:spcPct val="0"/>
                </a:spcBef>
              </a:pPr>
              <a:endParaRPr lang="en-US" sz="1900" b="1">
                <a:solidFill>
                  <a:srgbClr val="0C173C"/>
                </a:solidFill>
                <a:latin typeface="Inter Bold"/>
                <a:ea typeface="Inter Bold"/>
                <a:cs typeface="Inter Bold"/>
                <a:sym typeface="Inter Bold"/>
              </a:endParaRPr>
            </a:p>
          </p:txBody>
        </p:sp>
      </p:grpSp>
      <p:grpSp>
        <p:nvGrpSpPr>
          <p:cNvPr id="11" name="Group 11"/>
          <p:cNvGrpSpPr/>
          <p:nvPr/>
        </p:nvGrpSpPr>
        <p:grpSpPr>
          <a:xfrm>
            <a:off x="7143827" y="3024081"/>
            <a:ext cx="4208708" cy="1725294"/>
            <a:chOff x="0" y="0"/>
            <a:chExt cx="1108466" cy="454399"/>
          </a:xfrm>
        </p:grpSpPr>
        <p:sp>
          <p:nvSpPr>
            <p:cNvPr id="12" name="Freeform 12"/>
            <p:cNvSpPr/>
            <p:nvPr/>
          </p:nvSpPr>
          <p:spPr>
            <a:xfrm>
              <a:off x="0" y="0"/>
              <a:ext cx="1108466" cy="454399"/>
            </a:xfrm>
            <a:custGeom>
              <a:avLst/>
              <a:gdLst/>
              <a:ahLst/>
              <a:cxnLst/>
              <a:rect l="l" t="t" r="r" b="b"/>
              <a:pathLst>
                <a:path w="1108466" h="454399">
                  <a:moveTo>
                    <a:pt x="0" y="0"/>
                  </a:moveTo>
                  <a:lnTo>
                    <a:pt x="1108466" y="0"/>
                  </a:lnTo>
                  <a:lnTo>
                    <a:pt x="1108466" y="454399"/>
                  </a:lnTo>
                  <a:lnTo>
                    <a:pt x="0" y="454399"/>
                  </a:lnTo>
                  <a:close/>
                </a:path>
              </a:pathLst>
            </a:custGeom>
            <a:solidFill>
              <a:srgbClr val="FFD145"/>
            </a:solidFill>
            <a:ln cap="sq">
              <a:noFill/>
              <a:prstDash val="sysDot"/>
              <a:miter/>
            </a:ln>
          </p:spPr>
        </p:sp>
        <p:sp>
          <p:nvSpPr>
            <p:cNvPr id="13" name="TextBox 13"/>
            <p:cNvSpPr txBox="1"/>
            <p:nvPr/>
          </p:nvSpPr>
          <p:spPr>
            <a:xfrm>
              <a:off x="0" y="-38100"/>
              <a:ext cx="1108466" cy="492499"/>
            </a:xfrm>
            <a:prstGeom prst="rect">
              <a:avLst/>
            </a:prstGeom>
          </p:spPr>
          <p:txBody>
            <a:bodyPr lIns="50800" tIns="50800" rIns="50800" bIns="50800" rtlCol="0" anchor="ctr"/>
            <a:lstStyle/>
            <a:p>
              <a:pPr marL="0" lvl="0" indent="0" algn="ctr">
                <a:lnSpc>
                  <a:spcPts val="3079"/>
                </a:lnSpc>
                <a:spcBef>
                  <a:spcPct val="0"/>
                </a:spcBef>
              </a:pPr>
              <a:r>
                <a:rPr lang="en-US" sz="2199" b="1">
                  <a:solidFill>
                    <a:srgbClr val="0C173C"/>
                  </a:solidFill>
                  <a:latin typeface="Inter Bold"/>
                  <a:ea typeface="Inter Bold"/>
                  <a:cs typeface="Inter Bold"/>
                  <a:sym typeface="Inter Bold"/>
                </a:rPr>
                <a:t>Can the connection between this cost and the project's objectives be clearly demonstrated?</a:t>
              </a:r>
            </a:p>
          </p:txBody>
        </p:sp>
      </p:grpSp>
      <p:grpSp>
        <p:nvGrpSpPr>
          <p:cNvPr id="14" name="Group 14"/>
          <p:cNvGrpSpPr/>
          <p:nvPr/>
        </p:nvGrpSpPr>
        <p:grpSpPr>
          <a:xfrm>
            <a:off x="13050592" y="5143500"/>
            <a:ext cx="4208708" cy="2064802"/>
            <a:chOff x="0" y="0"/>
            <a:chExt cx="1108466" cy="543816"/>
          </a:xfrm>
        </p:grpSpPr>
        <p:sp>
          <p:nvSpPr>
            <p:cNvPr id="15" name="Freeform 15"/>
            <p:cNvSpPr/>
            <p:nvPr/>
          </p:nvSpPr>
          <p:spPr>
            <a:xfrm>
              <a:off x="0" y="0"/>
              <a:ext cx="1108466" cy="543816"/>
            </a:xfrm>
            <a:custGeom>
              <a:avLst/>
              <a:gdLst/>
              <a:ahLst/>
              <a:cxnLst/>
              <a:rect l="l" t="t" r="r" b="b"/>
              <a:pathLst>
                <a:path w="1108466" h="543816">
                  <a:moveTo>
                    <a:pt x="0" y="0"/>
                  </a:moveTo>
                  <a:lnTo>
                    <a:pt x="1108466" y="0"/>
                  </a:lnTo>
                  <a:lnTo>
                    <a:pt x="1108466" y="543816"/>
                  </a:lnTo>
                  <a:lnTo>
                    <a:pt x="0" y="543816"/>
                  </a:lnTo>
                  <a:close/>
                </a:path>
              </a:pathLst>
            </a:custGeom>
            <a:solidFill>
              <a:srgbClr val="F5F5EB"/>
            </a:solidFill>
            <a:ln w="28575" cap="sq">
              <a:solidFill>
                <a:srgbClr val="0B3935"/>
              </a:solidFill>
              <a:prstDash val="sysDot"/>
              <a:miter/>
            </a:ln>
          </p:spPr>
        </p:sp>
        <p:sp>
          <p:nvSpPr>
            <p:cNvPr id="16" name="TextBox 16"/>
            <p:cNvSpPr txBox="1"/>
            <p:nvPr/>
          </p:nvSpPr>
          <p:spPr>
            <a:xfrm>
              <a:off x="0" y="-38100"/>
              <a:ext cx="1108466" cy="581916"/>
            </a:xfrm>
            <a:prstGeom prst="rect">
              <a:avLst/>
            </a:prstGeom>
          </p:spPr>
          <p:txBody>
            <a:bodyPr lIns="50800" tIns="50800" rIns="50800" bIns="50800" rtlCol="0" anchor="ctr"/>
            <a:lstStyle/>
            <a:p>
              <a:pPr algn="ctr">
                <a:lnSpc>
                  <a:spcPts val="2660"/>
                </a:lnSpc>
              </a:pPr>
              <a:r>
                <a:rPr lang="en-US" sz="1900" b="1">
                  <a:solidFill>
                    <a:srgbClr val="0C173C"/>
                  </a:solidFill>
                  <a:latin typeface="Inter Bold"/>
                  <a:ea typeface="Inter Bold"/>
                  <a:cs typeface="Inter Bold"/>
                  <a:sym typeface="Inter Bold"/>
                </a:rPr>
                <a:t>Necessary costs are expenses that are essential for achieving the goals of the grant project.</a:t>
              </a:r>
            </a:p>
            <a:p>
              <a:pPr marL="0" lvl="0" indent="0" algn="l">
                <a:lnSpc>
                  <a:spcPts val="2100"/>
                </a:lnSpc>
                <a:spcBef>
                  <a:spcPct val="0"/>
                </a:spcBef>
              </a:pPr>
              <a:endParaRPr lang="en-US" sz="1900" b="1">
                <a:solidFill>
                  <a:srgbClr val="0C173C"/>
                </a:solidFill>
                <a:latin typeface="Inter Bold"/>
                <a:ea typeface="Inter Bold"/>
                <a:cs typeface="Inter Bold"/>
                <a:sym typeface="Inter Bold"/>
              </a:endParaRPr>
            </a:p>
          </p:txBody>
        </p:sp>
      </p:grpSp>
      <p:grpSp>
        <p:nvGrpSpPr>
          <p:cNvPr id="17" name="Group 17"/>
          <p:cNvGrpSpPr/>
          <p:nvPr/>
        </p:nvGrpSpPr>
        <p:grpSpPr>
          <a:xfrm>
            <a:off x="13050592" y="3024081"/>
            <a:ext cx="4208708" cy="1725294"/>
            <a:chOff x="0" y="0"/>
            <a:chExt cx="1108466" cy="454399"/>
          </a:xfrm>
        </p:grpSpPr>
        <p:sp>
          <p:nvSpPr>
            <p:cNvPr id="18" name="Freeform 18"/>
            <p:cNvSpPr/>
            <p:nvPr/>
          </p:nvSpPr>
          <p:spPr>
            <a:xfrm>
              <a:off x="0" y="0"/>
              <a:ext cx="1108466" cy="454399"/>
            </a:xfrm>
            <a:custGeom>
              <a:avLst/>
              <a:gdLst/>
              <a:ahLst/>
              <a:cxnLst/>
              <a:rect l="l" t="t" r="r" b="b"/>
              <a:pathLst>
                <a:path w="1108466" h="454399">
                  <a:moveTo>
                    <a:pt x="0" y="0"/>
                  </a:moveTo>
                  <a:lnTo>
                    <a:pt x="1108466" y="0"/>
                  </a:lnTo>
                  <a:lnTo>
                    <a:pt x="1108466" y="454399"/>
                  </a:lnTo>
                  <a:lnTo>
                    <a:pt x="0" y="454399"/>
                  </a:lnTo>
                  <a:close/>
                </a:path>
              </a:pathLst>
            </a:custGeom>
            <a:solidFill>
              <a:srgbClr val="FFD145"/>
            </a:solidFill>
            <a:ln cap="sq">
              <a:noFill/>
              <a:prstDash val="sysDot"/>
              <a:miter/>
            </a:ln>
          </p:spPr>
        </p:sp>
        <p:sp>
          <p:nvSpPr>
            <p:cNvPr id="19" name="TextBox 19"/>
            <p:cNvSpPr txBox="1"/>
            <p:nvPr/>
          </p:nvSpPr>
          <p:spPr>
            <a:xfrm>
              <a:off x="0" y="-38100"/>
              <a:ext cx="1108466" cy="492499"/>
            </a:xfrm>
            <a:prstGeom prst="rect">
              <a:avLst/>
            </a:prstGeom>
          </p:spPr>
          <p:txBody>
            <a:bodyPr lIns="50800" tIns="50800" rIns="50800" bIns="50800" rtlCol="0" anchor="ctr"/>
            <a:lstStyle/>
            <a:p>
              <a:pPr algn="ctr">
                <a:lnSpc>
                  <a:spcPts val="3079"/>
                </a:lnSpc>
              </a:pPr>
              <a:r>
                <a:rPr lang="en-US" sz="2199" b="1">
                  <a:solidFill>
                    <a:srgbClr val="0C173C"/>
                  </a:solidFill>
                  <a:latin typeface="Inter Bold"/>
                  <a:ea typeface="Inter Bold"/>
                  <a:cs typeface="Inter Bold"/>
                  <a:sym typeface="Inter Bold"/>
                </a:rPr>
                <a:t>Is this expense required to accomplish our grant objectives?</a:t>
              </a:r>
            </a:p>
            <a:p>
              <a:pPr marL="0" lvl="0" indent="0" algn="ctr">
                <a:lnSpc>
                  <a:spcPts val="3079"/>
                </a:lnSpc>
                <a:spcBef>
                  <a:spcPct val="0"/>
                </a:spcBef>
              </a:pPr>
              <a:endParaRPr lang="en-US" sz="2199" b="1">
                <a:solidFill>
                  <a:srgbClr val="0C173C"/>
                </a:solidFill>
                <a:latin typeface="Inter Bold"/>
                <a:ea typeface="Inter Bold"/>
                <a:cs typeface="Inter Bold"/>
                <a:sym typeface="Inter Bold"/>
              </a:endParaRPr>
            </a:p>
          </p:txBody>
        </p:sp>
      </p:grpSp>
      <p:grpSp>
        <p:nvGrpSpPr>
          <p:cNvPr id="20" name="Group 20"/>
          <p:cNvGrpSpPr/>
          <p:nvPr/>
        </p:nvGrpSpPr>
        <p:grpSpPr>
          <a:xfrm>
            <a:off x="0" y="22915"/>
            <a:ext cx="18288000" cy="2011570"/>
            <a:chOff x="0" y="0"/>
            <a:chExt cx="4816593" cy="529796"/>
          </a:xfrm>
        </p:grpSpPr>
        <p:sp>
          <p:nvSpPr>
            <p:cNvPr id="21" name="Freeform 21"/>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FFD145"/>
            </a:solidFill>
          </p:spPr>
        </p:sp>
        <p:sp>
          <p:nvSpPr>
            <p:cNvPr id="22" name="TextBox 22"/>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23" name="Freeform 23"/>
          <p:cNvSpPr/>
          <p:nvPr/>
        </p:nvSpPr>
        <p:spPr>
          <a:xfrm>
            <a:off x="5960134" y="852607"/>
            <a:ext cx="320048" cy="352185"/>
          </a:xfrm>
          <a:custGeom>
            <a:avLst/>
            <a:gdLst/>
            <a:ahLst/>
            <a:cxnLst/>
            <a:rect l="l" t="t" r="r" b="b"/>
            <a:pathLst>
              <a:path w="320048" h="352185">
                <a:moveTo>
                  <a:pt x="0" y="0"/>
                </a:moveTo>
                <a:lnTo>
                  <a:pt x="320048" y="0"/>
                </a:lnTo>
                <a:lnTo>
                  <a:pt x="320048" y="352186"/>
                </a:lnTo>
                <a:lnTo>
                  <a:pt x="0" y="352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TextBox 24"/>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5</a:t>
            </a:r>
          </a:p>
        </p:txBody>
      </p:sp>
      <p:sp>
        <p:nvSpPr>
          <p:cNvPr id="25" name="TextBox 25"/>
          <p:cNvSpPr txBox="1"/>
          <p:nvPr/>
        </p:nvSpPr>
        <p:spPr>
          <a:xfrm>
            <a:off x="1028700" y="390525"/>
            <a:ext cx="4173739" cy="1038225"/>
          </a:xfrm>
          <a:prstGeom prst="rect">
            <a:avLst/>
          </a:prstGeom>
        </p:spPr>
        <p:txBody>
          <a:bodyPr lIns="0" tIns="0" rIns="0" bIns="0" rtlCol="0" anchor="t">
            <a:spAutoFit/>
          </a:bodyPr>
          <a:lstStyle/>
          <a:p>
            <a:pPr algn="ctr">
              <a:lnSpc>
                <a:spcPts val="8400"/>
              </a:lnSpc>
            </a:pPr>
            <a:r>
              <a:rPr lang="en-US" sz="6000">
                <a:solidFill>
                  <a:srgbClr val="0C173C"/>
                </a:solidFill>
                <a:latin typeface="Gagalin"/>
                <a:ea typeface="Gagalin"/>
                <a:cs typeface="Gagalin"/>
                <a:sym typeface="Gagalin"/>
              </a:rPr>
              <a:t>Reasonable  </a:t>
            </a:r>
          </a:p>
        </p:txBody>
      </p:sp>
      <p:sp>
        <p:nvSpPr>
          <p:cNvPr id="26" name="TextBox 26"/>
          <p:cNvSpPr txBox="1"/>
          <p:nvPr/>
        </p:nvSpPr>
        <p:spPr>
          <a:xfrm>
            <a:off x="7037877" y="390525"/>
            <a:ext cx="4173739" cy="1038225"/>
          </a:xfrm>
          <a:prstGeom prst="rect">
            <a:avLst/>
          </a:prstGeom>
        </p:spPr>
        <p:txBody>
          <a:bodyPr lIns="0" tIns="0" rIns="0" bIns="0" rtlCol="0" anchor="t">
            <a:spAutoFit/>
          </a:bodyPr>
          <a:lstStyle/>
          <a:p>
            <a:pPr algn="ctr">
              <a:lnSpc>
                <a:spcPts val="8400"/>
              </a:lnSpc>
            </a:pPr>
            <a:r>
              <a:rPr lang="en-US" sz="6000">
                <a:solidFill>
                  <a:srgbClr val="0C173C"/>
                </a:solidFill>
                <a:latin typeface="Gagalin"/>
                <a:ea typeface="Gagalin"/>
                <a:cs typeface="Gagalin"/>
                <a:sym typeface="Gagalin"/>
              </a:rPr>
              <a:t>Allocable</a:t>
            </a:r>
          </a:p>
        </p:txBody>
      </p:sp>
      <p:sp>
        <p:nvSpPr>
          <p:cNvPr id="27" name="TextBox 27"/>
          <p:cNvSpPr txBox="1"/>
          <p:nvPr/>
        </p:nvSpPr>
        <p:spPr>
          <a:xfrm>
            <a:off x="13049941" y="390525"/>
            <a:ext cx="4173739" cy="1038225"/>
          </a:xfrm>
          <a:prstGeom prst="rect">
            <a:avLst/>
          </a:prstGeom>
        </p:spPr>
        <p:txBody>
          <a:bodyPr lIns="0" tIns="0" rIns="0" bIns="0" rtlCol="0" anchor="t">
            <a:spAutoFit/>
          </a:bodyPr>
          <a:lstStyle/>
          <a:p>
            <a:pPr algn="ctr">
              <a:lnSpc>
                <a:spcPts val="8400"/>
              </a:lnSpc>
            </a:pPr>
            <a:r>
              <a:rPr lang="en-US" sz="6000">
                <a:solidFill>
                  <a:srgbClr val="0C173C"/>
                </a:solidFill>
                <a:latin typeface="Gagalin"/>
                <a:ea typeface="Gagalin"/>
                <a:cs typeface="Gagalin"/>
                <a:sym typeface="Gagalin"/>
              </a:rPr>
              <a:t>Necessary</a:t>
            </a:r>
          </a:p>
        </p:txBody>
      </p:sp>
      <p:sp>
        <p:nvSpPr>
          <p:cNvPr id="28" name="Freeform 28"/>
          <p:cNvSpPr/>
          <p:nvPr/>
        </p:nvSpPr>
        <p:spPr>
          <a:xfrm>
            <a:off x="11973616" y="852607"/>
            <a:ext cx="320048" cy="352185"/>
          </a:xfrm>
          <a:custGeom>
            <a:avLst/>
            <a:gdLst/>
            <a:ahLst/>
            <a:cxnLst/>
            <a:rect l="l" t="t" r="r" b="b"/>
            <a:pathLst>
              <a:path w="320048" h="352185">
                <a:moveTo>
                  <a:pt x="0" y="0"/>
                </a:moveTo>
                <a:lnTo>
                  <a:pt x="320048" y="0"/>
                </a:lnTo>
                <a:lnTo>
                  <a:pt x="320048" y="352186"/>
                </a:lnTo>
                <a:lnTo>
                  <a:pt x="0" y="352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173C"/>
        </a:solidFill>
        <a:effectLst/>
      </p:bgPr>
    </p:bg>
    <p:spTree>
      <p:nvGrpSpPr>
        <p:cNvPr id="1" name=""/>
        <p:cNvGrpSpPr/>
        <p:nvPr/>
      </p:nvGrpSpPr>
      <p:grpSpPr>
        <a:xfrm>
          <a:off x="0" y="0"/>
          <a:ext cx="0" cy="0"/>
          <a:chOff x="0" y="0"/>
          <a:chExt cx="0" cy="0"/>
        </a:xfrm>
      </p:grpSpPr>
      <p:sp>
        <p:nvSpPr>
          <p:cNvPr id="2" name="AutoShape 2"/>
          <p:cNvSpPr/>
          <p:nvPr/>
        </p:nvSpPr>
        <p:spPr>
          <a:xfrm flipV="1">
            <a:off x="2812863" y="5896086"/>
            <a:ext cx="15475137" cy="0"/>
          </a:xfrm>
          <a:prstGeom prst="line">
            <a:avLst/>
          </a:prstGeom>
          <a:ln w="28575" cap="flat">
            <a:solidFill>
              <a:srgbClr val="FFD145"/>
            </a:solidFill>
            <a:prstDash val="sysDot"/>
            <a:headEnd type="none" w="sm" len="sm"/>
            <a:tailEnd type="none" w="sm" len="sm"/>
          </a:ln>
        </p:spPr>
      </p:sp>
      <p:sp>
        <p:nvSpPr>
          <p:cNvPr id="3" name="Freeform 3"/>
          <p:cNvSpPr/>
          <p:nvPr/>
        </p:nvSpPr>
        <p:spPr>
          <a:xfrm>
            <a:off x="13693360" y="4612075"/>
            <a:ext cx="2251311" cy="2375616"/>
          </a:xfrm>
          <a:custGeom>
            <a:avLst/>
            <a:gdLst/>
            <a:ahLst/>
            <a:cxnLst/>
            <a:rect l="l" t="t" r="r" b="b"/>
            <a:pathLst>
              <a:path w="2251311" h="2375616">
                <a:moveTo>
                  <a:pt x="0" y="0"/>
                </a:moveTo>
                <a:lnTo>
                  <a:pt x="2251311" y="0"/>
                </a:lnTo>
                <a:lnTo>
                  <a:pt x="2251311" y="2375616"/>
                </a:lnTo>
                <a:lnTo>
                  <a:pt x="0" y="2375616"/>
                </a:lnTo>
                <a:lnTo>
                  <a:pt x="0" y="0"/>
                </a:lnTo>
                <a:close/>
              </a:path>
            </a:pathLst>
          </a:custGeom>
          <a:blipFill>
            <a:blip r:embed="rId2"/>
            <a:stretch>
              <a:fillRect/>
            </a:stretch>
          </a:blipFill>
        </p:spPr>
      </p:sp>
      <p:grpSp>
        <p:nvGrpSpPr>
          <p:cNvPr id="4" name="Group 4"/>
          <p:cNvGrpSpPr/>
          <p:nvPr/>
        </p:nvGrpSpPr>
        <p:grpSpPr>
          <a:xfrm>
            <a:off x="0" y="22915"/>
            <a:ext cx="18288000" cy="2011570"/>
            <a:chOff x="0" y="0"/>
            <a:chExt cx="4816593" cy="529796"/>
          </a:xfrm>
        </p:grpSpPr>
        <p:sp>
          <p:nvSpPr>
            <p:cNvPr id="5" name="Freeform 5"/>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FFD145"/>
            </a:solidFill>
          </p:spPr>
        </p:sp>
        <p:sp>
          <p:nvSpPr>
            <p:cNvPr id="6" name="TextBox 6"/>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7" name="Freeform 7"/>
          <p:cNvSpPr/>
          <p:nvPr/>
        </p:nvSpPr>
        <p:spPr>
          <a:xfrm>
            <a:off x="1512210" y="4612075"/>
            <a:ext cx="2057190" cy="2297640"/>
          </a:xfrm>
          <a:custGeom>
            <a:avLst/>
            <a:gdLst/>
            <a:ahLst/>
            <a:cxnLst/>
            <a:rect l="l" t="t" r="r" b="b"/>
            <a:pathLst>
              <a:path w="2057190" h="2297640">
                <a:moveTo>
                  <a:pt x="0" y="0"/>
                </a:moveTo>
                <a:lnTo>
                  <a:pt x="2057190" y="0"/>
                </a:lnTo>
                <a:lnTo>
                  <a:pt x="2057190" y="2297640"/>
                </a:lnTo>
                <a:lnTo>
                  <a:pt x="0" y="2297640"/>
                </a:lnTo>
                <a:lnTo>
                  <a:pt x="0" y="0"/>
                </a:lnTo>
                <a:close/>
              </a:path>
            </a:pathLst>
          </a:custGeom>
          <a:blipFill>
            <a:blip r:embed="rId3"/>
            <a:stretch>
              <a:fillRect/>
            </a:stretch>
          </a:blipFill>
        </p:spPr>
      </p:sp>
      <p:sp>
        <p:nvSpPr>
          <p:cNvPr id="8" name="Freeform 8"/>
          <p:cNvSpPr/>
          <p:nvPr/>
        </p:nvSpPr>
        <p:spPr>
          <a:xfrm>
            <a:off x="7844438" y="4612075"/>
            <a:ext cx="2196064" cy="2375616"/>
          </a:xfrm>
          <a:custGeom>
            <a:avLst/>
            <a:gdLst/>
            <a:ahLst/>
            <a:cxnLst/>
            <a:rect l="l" t="t" r="r" b="b"/>
            <a:pathLst>
              <a:path w="2196064" h="2375616">
                <a:moveTo>
                  <a:pt x="0" y="0"/>
                </a:moveTo>
                <a:lnTo>
                  <a:pt x="2196064" y="0"/>
                </a:lnTo>
                <a:lnTo>
                  <a:pt x="2196064" y="2375616"/>
                </a:lnTo>
                <a:lnTo>
                  <a:pt x="0" y="2375616"/>
                </a:lnTo>
                <a:lnTo>
                  <a:pt x="0" y="0"/>
                </a:lnTo>
                <a:close/>
              </a:path>
            </a:pathLst>
          </a:custGeom>
          <a:blipFill>
            <a:blip r:embed="rId4"/>
            <a:stretch>
              <a:fillRect/>
            </a:stretch>
          </a:blipFill>
        </p:spPr>
      </p:sp>
      <p:sp>
        <p:nvSpPr>
          <p:cNvPr id="9" name="TextBox 9"/>
          <p:cNvSpPr txBox="1"/>
          <p:nvPr/>
        </p:nvSpPr>
        <p:spPr>
          <a:xfrm>
            <a:off x="858343" y="2466030"/>
            <a:ext cx="3364925" cy="1704975"/>
          </a:xfrm>
          <a:prstGeom prst="rect">
            <a:avLst/>
          </a:prstGeom>
        </p:spPr>
        <p:txBody>
          <a:bodyPr lIns="0" tIns="0" rIns="0" bIns="0" rtlCol="0" anchor="t">
            <a:spAutoFit/>
          </a:bodyPr>
          <a:lstStyle/>
          <a:p>
            <a:pPr marL="0" lvl="0" indent="0" algn="ctr">
              <a:lnSpc>
                <a:spcPts val="6719"/>
              </a:lnSpc>
              <a:spcBef>
                <a:spcPct val="0"/>
              </a:spcBef>
            </a:pPr>
            <a:r>
              <a:rPr lang="en-US" sz="5599">
                <a:solidFill>
                  <a:srgbClr val="FFD145"/>
                </a:solidFill>
                <a:latin typeface="Gagalin"/>
                <a:ea typeface="Gagalin"/>
                <a:cs typeface="Gagalin"/>
                <a:sym typeface="Gagalin"/>
              </a:rPr>
              <a:t>Cover Letter</a:t>
            </a:r>
          </a:p>
        </p:txBody>
      </p:sp>
      <p:sp>
        <p:nvSpPr>
          <p:cNvPr id="10" name="TextBox 10"/>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6</a:t>
            </a:r>
          </a:p>
        </p:txBody>
      </p:sp>
      <p:sp>
        <p:nvSpPr>
          <p:cNvPr id="11" name="TextBox 11"/>
          <p:cNvSpPr txBox="1"/>
          <p:nvPr/>
        </p:nvSpPr>
        <p:spPr>
          <a:xfrm>
            <a:off x="1028700" y="230502"/>
            <a:ext cx="16230600" cy="1434471"/>
          </a:xfrm>
          <a:prstGeom prst="rect">
            <a:avLst/>
          </a:prstGeom>
        </p:spPr>
        <p:txBody>
          <a:bodyPr lIns="0" tIns="0" rIns="0" bIns="0" rtlCol="0" anchor="t">
            <a:spAutoFit/>
          </a:bodyPr>
          <a:lstStyle/>
          <a:p>
            <a:pPr algn="l">
              <a:lnSpc>
                <a:spcPts val="11759"/>
              </a:lnSpc>
            </a:pPr>
            <a:r>
              <a:rPr lang="en-US" sz="8399">
                <a:solidFill>
                  <a:srgbClr val="0C173C"/>
                </a:solidFill>
                <a:latin typeface="Gagalin"/>
                <a:ea typeface="Gagalin"/>
                <a:cs typeface="Gagalin"/>
                <a:sym typeface="Gagalin"/>
              </a:rPr>
              <a:t>Reimbursement Process</a:t>
            </a:r>
          </a:p>
        </p:txBody>
      </p:sp>
      <p:sp>
        <p:nvSpPr>
          <p:cNvPr id="12" name="TextBox 12"/>
          <p:cNvSpPr txBox="1"/>
          <p:nvPr/>
        </p:nvSpPr>
        <p:spPr>
          <a:xfrm>
            <a:off x="7094480" y="2889892"/>
            <a:ext cx="3364925" cy="857250"/>
          </a:xfrm>
          <a:prstGeom prst="rect">
            <a:avLst/>
          </a:prstGeom>
        </p:spPr>
        <p:txBody>
          <a:bodyPr lIns="0" tIns="0" rIns="0" bIns="0" rtlCol="0" anchor="t">
            <a:spAutoFit/>
          </a:bodyPr>
          <a:lstStyle/>
          <a:p>
            <a:pPr marL="0" lvl="0" indent="0" algn="ctr">
              <a:lnSpc>
                <a:spcPts val="6719"/>
              </a:lnSpc>
              <a:spcBef>
                <a:spcPct val="0"/>
              </a:spcBef>
            </a:pPr>
            <a:r>
              <a:rPr lang="en-US" sz="5599">
                <a:solidFill>
                  <a:srgbClr val="FFD145"/>
                </a:solidFill>
                <a:latin typeface="Gagalin"/>
                <a:ea typeface="Gagalin"/>
                <a:cs typeface="Gagalin"/>
                <a:sym typeface="Gagalin"/>
              </a:rPr>
              <a:t>Invoice</a:t>
            </a:r>
          </a:p>
        </p:txBody>
      </p:sp>
      <p:sp>
        <p:nvSpPr>
          <p:cNvPr id="13" name="TextBox 13"/>
          <p:cNvSpPr txBox="1"/>
          <p:nvPr/>
        </p:nvSpPr>
        <p:spPr>
          <a:xfrm>
            <a:off x="13136553" y="2466030"/>
            <a:ext cx="3364925" cy="1704975"/>
          </a:xfrm>
          <a:prstGeom prst="rect">
            <a:avLst/>
          </a:prstGeom>
        </p:spPr>
        <p:txBody>
          <a:bodyPr lIns="0" tIns="0" rIns="0" bIns="0" rtlCol="0" anchor="t">
            <a:spAutoFit/>
          </a:bodyPr>
          <a:lstStyle/>
          <a:p>
            <a:pPr marL="0" lvl="0" indent="0" algn="ctr">
              <a:lnSpc>
                <a:spcPts val="6719"/>
              </a:lnSpc>
              <a:spcBef>
                <a:spcPct val="0"/>
              </a:spcBef>
            </a:pPr>
            <a:r>
              <a:rPr lang="en-US" sz="5599">
                <a:solidFill>
                  <a:srgbClr val="FFD145"/>
                </a:solidFill>
                <a:latin typeface="Gagalin"/>
                <a:ea typeface="Gagalin"/>
                <a:cs typeface="Gagalin"/>
                <a:sym typeface="Gagalin"/>
              </a:rPr>
              <a:t>Proof of Payment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173C"/>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FFD145"/>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5760463" y="2034485"/>
            <a:ext cx="12527537" cy="8252515"/>
          </a:xfrm>
          <a:custGeom>
            <a:avLst/>
            <a:gdLst/>
            <a:ahLst/>
            <a:cxnLst/>
            <a:rect l="l" t="t" r="r" b="b"/>
            <a:pathLst>
              <a:path w="12527537" h="8252515">
                <a:moveTo>
                  <a:pt x="0" y="0"/>
                </a:moveTo>
                <a:lnTo>
                  <a:pt x="12527537" y="0"/>
                </a:lnTo>
                <a:lnTo>
                  <a:pt x="12527537" y="8252515"/>
                </a:lnTo>
                <a:lnTo>
                  <a:pt x="0" y="8252515"/>
                </a:lnTo>
                <a:lnTo>
                  <a:pt x="0" y="0"/>
                </a:lnTo>
                <a:close/>
              </a:path>
            </a:pathLst>
          </a:custGeom>
          <a:blipFill>
            <a:blip r:embed="rId3"/>
            <a:stretch>
              <a:fillRect/>
            </a:stretch>
          </a:blipFill>
        </p:spPr>
      </p:sp>
      <p:sp>
        <p:nvSpPr>
          <p:cNvPr id="6" name="TextBox 6"/>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7</a:t>
            </a:r>
          </a:p>
        </p:txBody>
      </p:sp>
      <p:sp>
        <p:nvSpPr>
          <p:cNvPr id="7" name="TextBox 7"/>
          <p:cNvSpPr txBox="1"/>
          <p:nvPr/>
        </p:nvSpPr>
        <p:spPr>
          <a:xfrm>
            <a:off x="1028700" y="230502"/>
            <a:ext cx="16230600" cy="1434471"/>
          </a:xfrm>
          <a:prstGeom prst="rect">
            <a:avLst/>
          </a:prstGeom>
        </p:spPr>
        <p:txBody>
          <a:bodyPr lIns="0" tIns="0" rIns="0" bIns="0" rtlCol="0" anchor="t">
            <a:spAutoFit/>
          </a:bodyPr>
          <a:lstStyle/>
          <a:p>
            <a:pPr algn="l">
              <a:lnSpc>
                <a:spcPts val="11759"/>
              </a:lnSpc>
            </a:pPr>
            <a:r>
              <a:rPr lang="en-US" sz="8399">
                <a:solidFill>
                  <a:srgbClr val="0C173C"/>
                </a:solidFill>
                <a:latin typeface="Gagalin"/>
                <a:ea typeface="Gagalin"/>
                <a:cs typeface="Gagalin"/>
                <a:sym typeface="Gagalin"/>
              </a:rPr>
              <a:t>Reimbursement Process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173C"/>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FFD145"/>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0559606" y="2034485"/>
            <a:ext cx="7843039" cy="8252515"/>
          </a:xfrm>
          <a:custGeom>
            <a:avLst/>
            <a:gdLst/>
            <a:ahLst/>
            <a:cxnLst/>
            <a:rect l="l" t="t" r="r" b="b"/>
            <a:pathLst>
              <a:path w="7843039" h="8252515">
                <a:moveTo>
                  <a:pt x="0" y="0"/>
                </a:moveTo>
                <a:lnTo>
                  <a:pt x="7843039" y="0"/>
                </a:lnTo>
                <a:lnTo>
                  <a:pt x="7843039" y="8252515"/>
                </a:lnTo>
                <a:lnTo>
                  <a:pt x="0" y="8252515"/>
                </a:lnTo>
                <a:lnTo>
                  <a:pt x="0" y="0"/>
                </a:lnTo>
                <a:close/>
              </a:path>
            </a:pathLst>
          </a:custGeom>
          <a:blipFill>
            <a:blip r:embed="rId2"/>
            <a:stretch>
              <a:fillRect/>
            </a:stretch>
          </a:blipFill>
        </p:spPr>
      </p:sp>
      <p:sp>
        <p:nvSpPr>
          <p:cNvPr id="6" name="TextBox 6"/>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8</a:t>
            </a:r>
          </a:p>
        </p:txBody>
      </p:sp>
      <p:sp>
        <p:nvSpPr>
          <p:cNvPr id="7" name="TextBox 7"/>
          <p:cNvSpPr txBox="1"/>
          <p:nvPr/>
        </p:nvSpPr>
        <p:spPr>
          <a:xfrm>
            <a:off x="1028700" y="230502"/>
            <a:ext cx="16230600" cy="1434471"/>
          </a:xfrm>
          <a:prstGeom prst="rect">
            <a:avLst/>
          </a:prstGeom>
        </p:spPr>
        <p:txBody>
          <a:bodyPr lIns="0" tIns="0" rIns="0" bIns="0" rtlCol="0" anchor="t">
            <a:spAutoFit/>
          </a:bodyPr>
          <a:lstStyle/>
          <a:p>
            <a:pPr algn="l">
              <a:lnSpc>
                <a:spcPts val="11759"/>
              </a:lnSpc>
            </a:pPr>
            <a:r>
              <a:rPr lang="en-US" sz="8399">
                <a:solidFill>
                  <a:srgbClr val="0C173C"/>
                </a:solidFill>
                <a:latin typeface="Gagalin"/>
                <a:ea typeface="Gagalin"/>
                <a:cs typeface="Gagalin"/>
                <a:sym typeface="Gagalin"/>
              </a:rPr>
              <a:t>Reimbursement Process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173C"/>
        </a:solidFill>
        <a:effectLst/>
      </p:bgPr>
    </p:bg>
    <p:spTree>
      <p:nvGrpSpPr>
        <p:cNvPr id="1" name=""/>
        <p:cNvGrpSpPr/>
        <p:nvPr/>
      </p:nvGrpSpPr>
      <p:grpSpPr>
        <a:xfrm>
          <a:off x="0" y="0"/>
          <a:ext cx="0" cy="0"/>
          <a:chOff x="0" y="0"/>
          <a:chExt cx="0" cy="0"/>
        </a:xfrm>
      </p:grpSpPr>
      <p:grpSp>
        <p:nvGrpSpPr>
          <p:cNvPr id="2" name="Group 2"/>
          <p:cNvGrpSpPr/>
          <p:nvPr/>
        </p:nvGrpSpPr>
        <p:grpSpPr>
          <a:xfrm>
            <a:off x="0" y="22915"/>
            <a:ext cx="18288000" cy="2011570"/>
            <a:chOff x="0" y="0"/>
            <a:chExt cx="4816593" cy="529796"/>
          </a:xfrm>
        </p:grpSpPr>
        <p:sp>
          <p:nvSpPr>
            <p:cNvPr id="3" name="Freeform 3"/>
            <p:cNvSpPr/>
            <p:nvPr/>
          </p:nvSpPr>
          <p:spPr>
            <a:xfrm>
              <a:off x="0" y="0"/>
              <a:ext cx="4816592" cy="529796"/>
            </a:xfrm>
            <a:custGeom>
              <a:avLst/>
              <a:gdLst/>
              <a:ahLst/>
              <a:cxnLst/>
              <a:rect l="l" t="t" r="r" b="b"/>
              <a:pathLst>
                <a:path w="4816592" h="529796">
                  <a:moveTo>
                    <a:pt x="0" y="0"/>
                  </a:moveTo>
                  <a:lnTo>
                    <a:pt x="4816592" y="0"/>
                  </a:lnTo>
                  <a:lnTo>
                    <a:pt x="4816592" y="529796"/>
                  </a:lnTo>
                  <a:lnTo>
                    <a:pt x="0" y="529796"/>
                  </a:lnTo>
                  <a:close/>
                </a:path>
              </a:pathLst>
            </a:custGeom>
            <a:solidFill>
              <a:srgbClr val="FFD145"/>
            </a:solidFill>
          </p:spPr>
        </p:sp>
        <p:sp>
          <p:nvSpPr>
            <p:cNvPr id="4" name="TextBox 4"/>
            <p:cNvSpPr txBox="1"/>
            <p:nvPr/>
          </p:nvSpPr>
          <p:spPr>
            <a:xfrm>
              <a:off x="0" y="-38100"/>
              <a:ext cx="4816593" cy="567896"/>
            </a:xfrm>
            <a:prstGeom prst="rect">
              <a:avLst/>
            </a:prstGeom>
          </p:spPr>
          <p:txBody>
            <a:bodyPr lIns="50800" tIns="50800" rIns="50800" bIns="50800" rtlCol="0" anchor="ctr"/>
            <a:lstStyle/>
            <a:p>
              <a:pPr algn="ctr">
                <a:lnSpc>
                  <a:spcPts val="2520"/>
                </a:lnSpc>
              </a:pPr>
              <a:endParaRPr/>
            </a:p>
          </p:txBody>
        </p:sp>
      </p:grpSp>
      <p:sp>
        <p:nvSpPr>
          <p:cNvPr id="5" name="Freeform 5"/>
          <p:cNvSpPr/>
          <p:nvPr/>
        </p:nvSpPr>
        <p:spPr>
          <a:xfrm>
            <a:off x="10559606" y="2034485"/>
            <a:ext cx="7843039" cy="8252515"/>
          </a:xfrm>
          <a:custGeom>
            <a:avLst/>
            <a:gdLst/>
            <a:ahLst/>
            <a:cxnLst/>
            <a:rect l="l" t="t" r="r" b="b"/>
            <a:pathLst>
              <a:path w="7843039" h="8252515">
                <a:moveTo>
                  <a:pt x="0" y="0"/>
                </a:moveTo>
                <a:lnTo>
                  <a:pt x="7843039" y="0"/>
                </a:lnTo>
                <a:lnTo>
                  <a:pt x="7843039" y="8252515"/>
                </a:lnTo>
                <a:lnTo>
                  <a:pt x="0" y="8252515"/>
                </a:lnTo>
                <a:lnTo>
                  <a:pt x="0" y="0"/>
                </a:lnTo>
                <a:close/>
              </a:path>
            </a:pathLst>
          </a:custGeom>
          <a:blipFill>
            <a:blip r:embed="rId2"/>
            <a:stretch>
              <a:fillRect/>
            </a:stretch>
          </a:blipFill>
        </p:spPr>
      </p:sp>
      <p:sp>
        <p:nvSpPr>
          <p:cNvPr id="6" name="TextBox 6"/>
          <p:cNvSpPr txBox="1"/>
          <p:nvPr/>
        </p:nvSpPr>
        <p:spPr>
          <a:xfrm>
            <a:off x="17464085" y="9514523"/>
            <a:ext cx="152400" cy="190500"/>
          </a:xfrm>
          <a:prstGeom prst="rect">
            <a:avLst/>
          </a:prstGeom>
        </p:spPr>
        <p:txBody>
          <a:bodyPr wrap="none" lIns="0" tIns="0" rIns="0" bIns="0" rtlCol="0" anchor="t">
            <a:spAutoFit/>
          </a:bodyPr>
          <a:lstStyle/>
          <a:p>
            <a:pPr algn="ctr">
              <a:lnSpc>
                <a:spcPts val="2520"/>
              </a:lnSpc>
              <a:spcBef>
                <a:spcPct val="0"/>
              </a:spcBef>
            </a:pPr>
            <a:r>
              <a:rPr lang="en-US" sz="1800">
                <a:solidFill>
                  <a:srgbClr val="0B3935"/>
                </a:solidFill>
                <a:latin typeface="Inter"/>
                <a:ea typeface="Inter"/>
                <a:cs typeface="Inter"/>
                <a:sym typeface="Inter"/>
              </a:rPr>
              <a:t>9</a:t>
            </a:r>
          </a:p>
        </p:txBody>
      </p:sp>
      <p:sp>
        <p:nvSpPr>
          <p:cNvPr id="7" name="TextBox 7"/>
          <p:cNvSpPr txBox="1"/>
          <p:nvPr/>
        </p:nvSpPr>
        <p:spPr>
          <a:xfrm>
            <a:off x="1028700" y="230502"/>
            <a:ext cx="16230600" cy="1434471"/>
          </a:xfrm>
          <a:prstGeom prst="rect">
            <a:avLst/>
          </a:prstGeom>
        </p:spPr>
        <p:txBody>
          <a:bodyPr lIns="0" tIns="0" rIns="0" bIns="0" rtlCol="0" anchor="t">
            <a:spAutoFit/>
          </a:bodyPr>
          <a:lstStyle/>
          <a:p>
            <a:pPr algn="l">
              <a:lnSpc>
                <a:spcPts val="11759"/>
              </a:lnSpc>
            </a:pPr>
            <a:r>
              <a:rPr lang="en-US" sz="8399">
                <a:solidFill>
                  <a:srgbClr val="0C173C"/>
                </a:solidFill>
                <a:latin typeface="Gagalin"/>
                <a:ea typeface="Gagalin"/>
                <a:cs typeface="Gagalin"/>
                <a:sym typeface="Gagalin"/>
              </a:rPr>
              <a:t>Reimbursement Process</a:t>
            </a:r>
          </a:p>
        </p:txBody>
      </p:sp>
      <p:sp>
        <p:nvSpPr>
          <p:cNvPr id="8" name="TextBox 8"/>
          <p:cNvSpPr txBox="1"/>
          <p:nvPr/>
        </p:nvSpPr>
        <p:spPr>
          <a:xfrm>
            <a:off x="607214" y="7582132"/>
            <a:ext cx="26863474" cy="2372907"/>
          </a:xfrm>
          <a:prstGeom prst="rect">
            <a:avLst/>
          </a:prstGeom>
        </p:spPr>
        <p:txBody>
          <a:bodyPr lIns="0" tIns="0" rIns="0" bIns="0" rtlCol="0" anchor="t">
            <a:spAutoFit/>
          </a:bodyPr>
          <a:lstStyle/>
          <a:p>
            <a:pPr algn="l">
              <a:lnSpc>
                <a:spcPts val="19463"/>
              </a:lnSpc>
            </a:pPr>
            <a:r>
              <a:rPr lang="en-US" sz="13902">
                <a:solidFill>
                  <a:srgbClr val="FFFFFF"/>
                </a:solidFill>
                <a:latin typeface="Gagalin"/>
                <a:ea typeface="Gagalin"/>
                <a:cs typeface="Gagalin"/>
                <a:sym typeface="Gagalin"/>
              </a:rPr>
              <a:t>NEW! Title 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872</Words>
  <Application>Microsoft Office PowerPoint</Application>
  <PresentationFormat>Custom</PresentationFormat>
  <Paragraphs>174</Paragraphs>
  <Slides>31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Calibri</vt:lpstr>
      <vt:lpstr>Gagalin</vt:lpstr>
      <vt:lpstr>Canva Sans Bold</vt:lpstr>
      <vt:lpstr>Inter Bold</vt:lpstr>
      <vt:lpstr>Brittany</vt:lpstr>
      <vt:lpstr>Inter</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Charter School Quarter 1 Presentation</dc:title>
  <cp:lastModifiedBy>Marsh Coral</cp:lastModifiedBy>
  <cp:revision>1</cp:revision>
  <dcterms:created xsi:type="dcterms:W3CDTF">2006-08-16T00:00:00Z</dcterms:created>
  <dcterms:modified xsi:type="dcterms:W3CDTF">2025-09-11T18:53:47Z</dcterms:modified>
  <dc:identifier>DAGxXnrK9N4</dc:identifier>
</cp:coreProperties>
</file>